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4"/>
  </p:notesMasterIdLst>
  <p:sldIdLst>
    <p:sldId id="256" r:id="rId2"/>
    <p:sldId id="257" r:id="rId3"/>
    <p:sldId id="262"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74"/>
  </p:normalViewPr>
  <p:slideViewPr>
    <p:cSldViewPr snapToGrid="0">
      <p:cViewPr varScale="1">
        <p:scale>
          <a:sx n="101" d="100"/>
          <a:sy n="101" d="100"/>
        </p:scale>
        <p:origin x="191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7" name="Shape 217"/>
          <p:cNvSpPr>
            <a:spLocks noGrp="1" noRot="1" noChangeAspect="1"/>
          </p:cNvSpPr>
          <p:nvPr>
            <p:ph type="sldImg"/>
          </p:nvPr>
        </p:nvSpPr>
        <p:spPr>
          <a:xfrm>
            <a:off x="1143000" y="685800"/>
            <a:ext cx="4572000" cy="3429000"/>
          </a:xfrm>
          <a:prstGeom prst="rect">
            <a:avLst/>
          </a:prstGeom>
        </p:spPr>
        <p:txBody>
          <a:bodyPr/>
          <a:lstStyle/>
          <a:p>
            <a:endParaRPr/>
          </a:p>
        </p:txBody>
      </p:sp>
      <p:sp>
        <p:nvSpPr>
          <p:cNvPr id="218" name="Shape 21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a:spLocks noGrp="1" noRot="1" noChangeAspect="1"/>
          </p:cNvSpPr>
          <p:nvPr>
            <p:ph type="sldImg"/>
          </p:nvPr>
        </p:nvSpPr>
        <p:spPr>
          <a:prstGeom prst="rect">
            <a:avLst/>
          </a:prstGeom>
        </p:spPr>
        <p:txBody>
          <a:bodyPr/>
          <a:lstStyle/>
          <a:p>
            <a:endParaRPr/>
          </a:p>
        </p:txBody>
      </p:sp>
      <p:sp>
        <p:nvSpPr>
          <p:cNvPr id="227" name="Shape 227"/>
          <p:cNvSpPr>
            <a:spLocks noGrp="1"/>
          </p:cNvSpPr>
          <p:nvPr>
            <p:ph type="body" sz="quarter" idx="1"/>
          </p:nvPr>
        </p:nvSpPr>
        <p:spPr>
          <a:prstGeom prst="rect">
            <a:avLst/>
          </a:prstGeom>
        </p:spPr>
        <p:txBody>
          <a:bodyPr/>
          <a:lstStyle/>
          <a:p>
            <a:r>
              <a:t>This class is, after all, about you – so let’s do some introductions.</a:t>
            </a:r>
          </a:p>
          <a:p>
            <a:endParaRPr/>
          </a:p>
          <a:p>
            <a:endParaRPr/>
          </a:p>
          <a:p>
            <a:r>
              <a:t>(You may also want to ask “Fears about class?” – that can turn a little negative, so be ready to dissuade/make happy the students if you do ask this)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hape 329"/>
          <p:cNvSpPr>
            <a:spLocks noGrp="1" noRot="1" noChangeAspect="1"/>
          </p:cNvSpPr>
          <p:nvPr>
            <p:ph type="sldImg"/>
          </p:nvPr>
        </p:nvSpPr>
        <p:spPr>
          <a:prstGeom prst="rect">
            <a:avLst/>
          </a:prstGeom>
        </p:spPr>
        <p:txBody>
          <a:bodyPr/>
          <a:lstStyle/>
          <a:p>
            <a:endParaRPr/>
          </a:p>
        </p:txBody>
      </p:sp>
      <p:sp>
        <p:nvSpPr>
          <p:cNvPr id="330" name="Shape 330"/>
          <p:cNvSpPr>
            <a:spLocks noGrp="1"/>
          </p:cNvSpPr>
          <p:nvPr>
            <p:ph type="body" sz="quarter" idx="1"/>
          </p:nvPr>
        </p:nvSpPr>
        <p:spPr>
          <a:prstGeom prst="rect">
            <a:avLst/>
          </a:prstGeom>
        </p:spPr>
        <p:txBody>
          <a:bodyPr/>
          <a:lstStyle/>
          <a:p>
            <a:r>
              <a:t>Obstacle 1</a:t>
            </a:r>
            <a:br/>
            <a:br/>
            <a:r>
              <a:t>First, learning to code is tough, intimidating, and frustrating at times. You should forget about your uncle/brother-in-law/friend/step-sister who told you about so-and-so learning to build apps in 1 week. Coding is hard. It will take time. There is no way around that.</a:t>
            </a:r>
          </a:p>
          <a:p>
            <a:endParaRPr/>
          </a:p>
          <a:p>
            <a:r>
              <a:t>It’s confusing, difficult, and there’s a ton to learn. But it’s super rewarding when you _do_ learn why your code broke or is working.</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noRot="1" noChangeAspect="1"/>
          </p:cNvSpPr>
          <p:nvPr>
            <p:ph type="sldImg"/>
          </p:nvPr>
        </p:nvSpPr>
        <p:spPr>
          <a:prstGeom prst="rect">
            <a:avLst/>
          </a:prstGeom>
        </p:spPr>
        <p:txBody>
          <a:bodyPr/>
          <a:lstStyle/>
          <a:p>
            <a:endParaRPr/>
          </a:p>
        </p:txBody>
      </p:sp>
      <p:sp>
        <p:nvSpPr>
          <p:cNvPr id="335" name="Shape 335"/>
          <p:cNvSpPr>
            <a:spLocks noGrp="1"/>
          </p:cNvSpPr>
          <p:nvPr>
            <p:ph type="body" sz="quarter" idx="1"/>
          </p:nvPr>
        </p:nvSpPr>
        <p:spPr>
          <a:prstGeom prst="rect">
            <a:avLst/>
          </a:prstGeom>
        </p:spPr>
        <p:txBody>
          <a:bodyPr/>
          <a:lstStyle/>
          <a:p>
            <a:r>
              <a:t>Obstacle 2</a:t>
            </a:r>
          </a:p>
          <a:p>
            <a:endParaRPr/>
          </a:p>
          <a:p>
            <a:r>
              <a:t>There will be many moments where you will doubt yourself.</a:t>
            </a:r>
          </a:p>
          <a:p>
            <a:endParaRPr/>
          </a:p>
          <a:p>
            <a:r>
              <a:t>Everyone is on the same page as you. No-one in this classroom is dumb. You all have varying backgrounds with differing experiences and exposure.</a:t>
            </a:r>
          </a:p>
          <a:p>
            <a:endParaRPr/>
          </a:p>
          <a:p>
            <a:endParaRPr/>
          </a:p>
          <a:p>
            <a:r>
              <a:t>Everyone was where you are at some point in their career. Every single developer. Me too.  </a:t>
            </a:r>
          </a:p>
          <a:p>
            <a:endParaRPr/>
          </a:p>
          <a:p>
            <a:r>
              <a:t>It takes time but you have what it takes; you were selected for this program because we know you have what it takes.</a:t>
            </a:r>
          </a:p>
          <a:p>
            <a:endParaRPr/>
          </a:p>
          <a:p>
            <a:endParaRPr/>
          </a:p>
          <a:p>
            <a:r>
              <a:t>The first few weeks will be difficult, but everyone will be on a pretty level playing field a few weeks in.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a:spLocks noGrp="1" noRot="1" noChangeAspect="1"/>
          </p:cNvSpPr>
          <p:nvPr>
            <p:ph type="sldImg"/>
          </p:nvPr>
        </p:nvSpPr>
        <p:spPr>
          <a:prstGeom prst="rect">
            <a:avLst/>
          </a:prstGeom>
        </p:spPr>
        <p:txBody>
          <a:bodyPr/>
          <a:lstStyle/>
          <a:p>
            <a:endParaRPr/>
          </a:p>
        </p:txBody>
      </p:sp>
      <p:sp>
        <p:nvSpPr>
          <p:cNvPr id="340" name="Shape 340"/>
          <p:cNvSpPr>
            <a:spLocks noGrp="1"/>
          </p:cNvSpPr>
          <p:nvPr>
            <p:ph type="body" sz="quarter" idx="1"/>
          </p:nvPr>
        </p:nvSpPr>
        <p:spPr>
          <a:prstGeom prst="rect">
            <a:avLst/>
          </a:prstGeom>
        </p:spPr>
        <p:txBody>
          <a:bodyPr/>
          <a:lstStyle/>
          <a:p>
            <a:r>
              <a:t>Obstacle 2 – you have a ton of ground to cover! </a:t>
            </a:r>
          </a:p>
          <a:p>
            <a:endParaRPr/>
          </a:p>
          <a:p>
            <a:r>
              <a:t>There’s a lot to learn, and it can be intimidating. But honestly, 6 months will be over before you know it. </a:t>
            </a:r>
          </a:p>
          <a:p>
            <a:endParaRPr/>
          </a:p>
          <a:p>
            <a:r>
              <a:t>Because of the length of the program, personal issues WILL come up during the course of the program, and it will be challenging to stay motivated. </a:t>
            </a:r>
          </a:p>
          <a:p>
            <a:endParaRPr/>
          </a:p>
          <a:p>
            <a:r>
              <a:t>You should see each other as a family embarking on a long journey. You will become far closer to your peers than you realize. Intensity is no substitute for endurance.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a:spLocks noGrp="1" noRot="1" noChangeAspect="1"/>
          </p:cNvSpPr>
          <p:nvPr>
            <p:ph type="sldImg"/>
          </p:nvPr>
        </p:nvSpPr>
        <p:spPr>
          <a:prstGeom prst="rect">
            <a:avLst/>
          </a:prstGeom>
        </p:spPr>
        <p:txBody>
          <a:bodyPr/>
          <a:lstStyle/>
          <a:p>
            <a:endParaRPr/>
          </a:p>
        </p:txBody>
      </p:sp>
      <p:sp>
        <p:nvSpPr>
          <p:cNvPr id="345" name="Shape 345"/>
          <p:cNvSpPr>
            <a:spLocks noGrp="1"/>
          </p:cNvSpPr>
          <p:nvPr>
            <p:ph type="body" sz="quarter" idx="1"/>
          </p:nvPr>
        </p:nvSpPr>
        <p:spPr>
          <a:prstGeom prst="rect">
            <a:avLst/>
          </a:prstGeom>
        </p:spPr>
        <p:txBody>
          <a:bodyPr/>
          <a:lstStyle/>
          <a:p>
            <a:r>
              <a:t>And will take a while to master. Persisting in general is the #1 hardest thing in this course.</a:t>
            </a:r>
          </a:p>
          <a:p>
            <a:endParaRPr/>
          </a:p>
          <a:p>
            <a:r>
              <a:t>Perhaps tied with having self-confidence (talk about imposter syndrome).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noRot="1" noChangeAspect="1"/>
          </p:cNvSpPr>
          <p:nvPr>
            <p:ph type="sldImg"/>
          </p:nvPr>
        </p:nvSpPr>
        <p:spPr>
          <a:prstGeom prst="rect">
            <a:avLst/>
          </a:prstGeom>
        </p:spPr>
        <p:txBody>
          <a:bodyPr/>
          <a:lstStyle/>
          <a:p>
            <a:endParaRPr/>
          </a:p>
        </p:txBody>
      </p:sp>
      <p:sp>
        <p:nvSpPr>
          <p:cNvPr id="352" name="Shape 352"/>
          <p:cNvSpPr>
            <a:spLocks noGrp="1"/>
          </p:cNvSpPr>
          <p:nvPr>
            <p:ph type="body" sz="quarter" idx="1"/>
          </p:nvPr>
        </p:nvSpPr>
        <p:spPr>
          <a:prstGeom prst="rect">
            <a:avLst/>
          </a:prstGeom>
        </p:spPr>
        <p:txBody>
          <a:bodyPr/>
          <a:lstStyle/>
          <a:p>
            <a:r>
              <a:t>Frustration = learning, seriously. Here’s the author of a pretty famous book on the mean stack: </a:t>
            </a:r>
          </a:p>
          <a:p>
            <a:endParaRPr/>
          </a:p>
          <a:p>
            <a:r>
              <a:t>So how do we get through this frustration and actually learn?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Shape 368"/>
          <p:cNvSpPr>
            <a:spLocks noGrp="1" noRot="1" noChangeAspect="1"/>
          </p:cNvSpPr>
          <p:nvPr>
            <p:ph type="sldImg"/>
          </p:nvPr>
        </p:nvSpPr>
        <p:spPr>
          <a:prstGeom prst="rect">
            <a:avLst/>
          </a:prstGeom>
        </p:spPr>
        <p:txBody>
          <a:bodyPr/>
          <a:lstStyle/>
          <a:p>
            <a:endParaRPr/>
          </a:p>
        </p:txBody>
      </p:sp>
      <p:sp>
        <p:nvSpPr>
          <p:cNvPr id="369" name="Shape 369"/>
          <p:cNvSpPr>
            <a:spLocks noGrp="1"/>
          </p:cNvSpPr>
          <p:nvPr>
            <p:ph type="body" sz="quarter" idx="1"/>
          </p:nvPr>
        </p:nvSpPr>
        <p:spPr>
          <a:prstGeom prst="rect">
            <a:avLst/>
          </a:prstGeom>
        </p:spPr>
        <p:txBody>
          <a:bodyPr/>
          <a:lstStyle/>
          <a:p>
            <a:r>
              <a:t>Questions?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Shape 379"/>
          <p:cNvSpPr>
            <a:spLocks noGrp="1" noRot="1" noChangeAspect="1"/>
          </p:cNvSpPr>
          <p:nvPr>
            <p:ph type="sldImg"/>
          </p:nvPr>
        </p:nvSpPr>
        <p:spPr>
          <a:prstGeom prst="rect">
            <a:avLst/>
          </a:prstGeom>
        </p:spPr>
        <p:txBody>
          <a:bodyPr/>
          <a:lstStyle/>
          <a:p>
            <a:endParaRPr/>
          </a:p>
        </p:txBody>
      </p:sp>
      <p:sp>
        <p:nvSpPr>
          <p:cNvPr id="380" name="Shape 380"/>
          <p:cNvSpPr>
            <a:spLocks noGrp="1"/>
          </p:cNvSpPr>
          <p:nvPr>
            <p:ph type="body" sz="quarter" idx="1"/>
          </p:nvPr>
        </p:nvSpPr>
        <p:spPr>
          <a:prstGeom prst="rect">
            <a:avLst/>
          </a:prstGeom>
        </p:spPr>
        <p:txBody>
          <a:bodyPr/>
          <a:lstStyle/>
          <a:p>
            <a:r>
              <a:t>Of course, to do this, you’ll need to be great at googling!</a:t>
            </a:r>
          </a:p>
          <a:p>
            <a:endParaRPr/>
          </a:p>
          <a:p>
            <a:pPr marL="171450" indent="-171450">
              <a:buSzPct val="100000"/>
              <a:buChar char="-"/>
            </a:pPr>
            <a:r>
              <a:t>This is arguably the best/most important skill you can use.</a:t>
            </a:r>
          </a:p>
          <a:p>
            <a:pPr marL="171450" indent="-171450">
              <a:buSzPct val="100000"/>
              <a:buChar char="-"/>
            </a:pPr>
            <a:r>
              <a:t> It’s silly, but being able to find the answers to your questions is extremely important, and people won’t always be around. Google should almost always be your first go-to (it has almost every answer, if you know how to find it).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Shape 383"/>
          <p:cNvSpPr>
            <a:spLocks noGrp="1" noRot="1" noChangeAspect="1"/>
          </p:cNvSpPr>
          <p:nvPr>
            <p:ph type="sldImg"/>
          </p:nvPr>
        </p:nvSpPr>
        <p:spPr>
          <a:prstGeom prst="rect">
            <a:avLst/>
          </a:prstGeom>
        </p:spPr>
        <p:txBody>
          <a:bodyPr/>
          <a:lstStyle/>
          <a:p>
            <a:endParaRPr/>
          </a:p>
        </p:txBody>
      </p:sp>
      <p:sp>
        <p:nvSpPr>
          <p:cNvPr id="384" name="Shape 384"/>
          <p:cNvSpPr>
            <a:spLocks noGrp="1"/>
          </p:cNvSpPr>
          <p:nvPr>
            <p:ph type="body" sz="quarter" idx="1"/>
          </p:nvPr>
        </p:nvSpPr>
        <p:spPr>
          <a:prstGeom prst="rect">
            <a:avLst/>
          </a:prstGeom>
        </p:spPr>
        <p:txBody>
          <a:bodyPr/>
          <a:lstStyle/>
          <a:p>
            <a:r>
              <a:t>Now that we’ve talked about the journey and how to be successful, let’s talk about the stops along the way.</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p>
            <a:r>
              <a:t>Here’s what our days will look like.</a:t>
            </a:r>
          </a:p>
          <a:p>
            <a:endParaRPr/>
          </a:p>
          <a:p>
            <a:r>
              <a:t>Question: How do you learn to code? (NEXT)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Shape 396"/>
          <p:cNvSpPr>
            <a:spLocks noGrp="1" noRot="1" noChangeAspect="1"/>
          </p:cNvSpPr>
          <p:nvPr>
            <p:ph type="sldImg"/>
          </p:nvPr>
        </p:nvSpPr>
        <p:spPr>
          <a:prstGeom prst="rect">
            <a:avLst/>
          </a:prstGeom>
        </p:spPr>
        <p:txBody>
          <a:bodyPr/>
          <a:lstStyle/>
          <a:p>
            <a:endParaRPr/>
          </a:p>
        </p:txBody>
      </p:sp>
      <p:sp>
        <p:nvSpPr>
          <p:cNvPr id="397" name="Shape 397"/>
          <p:cNvSpPr>
            <a:spLocks noGrp="1"/>
          </p:cNvSpPr>
          <p:nvPr>
            <p:ph type="body" sz="quarter" idx="1"/>
          </p:nvPr>
        </p:nvSpPr>
        <p:spPr>
          <a:prstGeom prst="rect">
            <a:avLst/>
          </a:prstGeom>
        </p:spPr>
        <p:txBody>
          <a:bodyPr/>
          <a:lstStyle/>
          <a:p>
            <a:r>
              <a:t>By coding! Unfortunate, right? </a:t>
            </a:r>
          </a:p>
          <a:p>
            <a:endParaRPr/>
          </a:p>
          <a:p>
            <a:r>
              <a:t>We’ll get a ton of in-class practice reading and writing code, so the course quickly becomes “code-centric”. </a:t>
            </a:r>
          </a:p>
          <a:p>
            <a:endParaRPr/>
          </a:p>
          <a:p>
            <a:r>
              <a:t>Most days will be much less presentation-heavy than today.</a:t>
            </a:r>
          </a:p>
          <a:p>
            <a:endParaRPr/>
          </a:p>
          <a:p>
            <a:r>
              <a:t>Questions?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noRot="1" noChangeAspect="1"/>
          </p:cNvSpPr>
          <p:nvPr>
            <p:ph type="sldImg"/>
          </p:nvPr>
        </p:nvSpPr>
        <p:spPr>
          <a:prstGeom prst="rect">
            <a:avLst/>
          </a:prstGeom>
        </p:spPr>
        <p:txBody>
          <a:bodyPr/>
          <a:lstStyle/>
          <a:p>
            <a:endParaRPr/>
          </a:p>
        </p:txBody>
      </p:sp>
      <p:sp>
        <p:nvSpPr>
          <p:cNvPr id="286" name="Shape 286"/>
          <p:cNvSpPr>
            <a:spLocks noGrp="1"/>
          </p:cNvSpPr>
          <p:nvPr>
            <p:ph type="body" sz="quarter" idx="1"/>
          </p:nvPr>
        </p:nvSpPr>
        <p:spPr>
          <a:prstGeom prst="rect">
            <a:avLst/>
          </a:prstGeom>
        </p:spPr>
        <p:txBody>
          <a:bodyPr/>
          <a:lstStyle/>
          <a:p>
            <a:r>
              <a:t>This program will not be a traditional college class. We're here to support you 100% of the way to really help you achieve their goals.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noRot="1" noChangeAspect="1"/>
          </p:cNvSpPr>
          <p:nvPr>
            <p:ph type="sldImg"/>
          </p:nvPr>
        </p:nvSpPr>
        <p:spPr>
          <a:prstGeom prst="rect">
            <a:avLst/>
          </a:prstGeom>
        </p:spPr>
        <p:txBody>
          <a:bodyPr/>
          <a:lstStyle/>
          <a:p>
            <a:endParaRPr/>
          </a:p>
        </p:txBody>
      </p:sp>
      <p:sp>
        <p:nvSpPr>
          <p:cNvPr id="401" name="Shape 401"/>
          <p:cNvSpPr>
            <a:spLocks noGrp="1"/>
          </p:cNvSpPr>
          <p:nvPr>
            <p:ph type="body" sz="quarter" idx="1"/>
          </p:nvPr>
        </p:nvSpPr>
        <p:spPr>
          <a:prstGeom prst="rect">
            <a:avLst/>
          </a:prstGeom>
        </p:spPr>
        <p:txBody>
          <a:bodyPr/>
          <a:lstStyle/>
          <a:p>
            <a:r>
              <a:t>So next up I want to spend a little bit of time checking that everyone has everything they need installed (from the pre-work).</a:t>
            </a:r>
          </a:p>
          <a:p>
            <a:endParaRPr/>
          </a:p>
          <a:p>
            <a:r>
              <a:t>If you can check off all of these things, spend this time helping your neighbors. This should become a habit – try to ask for help form your neighbors before going to a TA (you will both learn more along the way). &lt; We’ll talk more about this soon.</a:t>
            </a:r>
          </a:p>
          <a:p>
            <a:endParaRPr/>
          </a:p>
          <a:p>
            <a:r>
              <a:t>That said, let’s check some things off of a list.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Shape 416"/>
          <p:cNvSpPr>
            <a:spLocks noGrp="1" noRot="1" noChangeAspect="1"/>
          </p:cNvSpPr>
          <p:nvPr>
            <p:ph type="sldImg"/>
          </p:nvPr>
        </p:nvSpPr>
        <p:spPr>
          <a:prstGeom prst="rect">
            <a:avLst/>
          </a:prstGeom>
        </p:spPr>
        <p:txBody>
          <a:bodyPr/>
          <a:lstStyle/>
          <a:p>
            <a:endParaRPr/>
          </a:p>
        </p:txBody>
      </p:sp>
      <p:sp>
        <p:nvSpPr>
          <p:cNvPr id="417" name="Shape 417"/>
          <p:cNvSpPr>
            <a:spLocks noGrp="1"/>
          </p:cNvSpPr>
          <p:nvPr>
            <p:ph type="body" sz="quarter" idx="1"/>
          </p:nvPr>
        </p:nvSpPr>
        <p:spPr>
          <a:prstGeom prst="rect">
            <a:avLst/>
          </a:prstGeom>
        </p:spPr>
        <p:txBody>
          <a:bodyPr/>
          <a:lstStyle/>
          <a:p>
            <a:r>
              <a:t>So what exactly does it mean to be a “full stack developer?”</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Shape 421"/>
          <p:cNvSpPr>
            <a:spLocks noGrp="1" noRot="1" noChangeAspect="1"/>
          </p:cNvSpPr>
          <p:nvPr>
            <p:ph type="sldImg"/>
          </p:nvPr>
        </p:nvSpPr>
        <p:spPr>
          <a:prstGeom prst="rect">
            <a:avLst/>
          </a:prstGeom>
        </p:spPr>
        <p:txBody>
          <a:bodyPr/>
          <a:lstStyle/>
          <a:p>
            <a:endParaRPr/>
          </a:p>
        </p:txBody>
      </p:sp>
      <p:sp>
        <p:nvSpPr>
          <p:cNvPr id="422" name="Shape 422"/>
          <p:cNvSpPr>
            <a:spLocks noGrp="1"/>
          </p:cNvSpPr>
          <p:nvPr>
            <p:ph type="body" sz="quarter" idx="1"/>
          </p:nvPr>
        </p:nvSpPr>
        <p:spPr>
          <a:prstGeom prst="rect">
            <a:avLst/>
          </a:prstGeom>
        </p:spPr>
        <p:txBody>
          <a:bodyPr/>
          <a:lstStyle/>
          <a:p>
            <a:r>
              <a:t>Let’s use YouTube as an example. (Go to YouTube and do basic search)</a:t>
            </a:r>
          </a:p>
          <a:p>
            <a:endParaRPr/>
          </a:p>
          <a:p>
            <a:r>
              <a:t>You’ll learn all of this in time, but a basic YouTube search requires two things:</a:t>
            </a:r>
          </a:p>
          <a:p>
            <a:pPr marL="228600" indent="-228600">
              <a:buSzPct val="100000"/>
              <a:buAutoNum type="arabicParenR"/>
            </a:pPr>
            <a:r>
              <a:t>A ”frontend” – the graphical user interface which responds to what I type</a:t>
            </a:r>
          </a:p>
          <a:p>
            <a:pPr marL="228600" indent="-228600">
              <a:buSzPct val="100000"/>
              <a:buAutoNum type="arabicParenR"/>
            </a:pPr>
            <a:r>
              <a:t>A “backend” – the code on the “server side” that is able to do the logic behind the search, find the relevant videos, and send them along</a:t>
            </a:r>
          </a:p>
          <a:p>
            <a:pPr marL="228600" indent="-228600">
              <a:buSzPct val="100000"/>
              <a:buAutoNum type="arabicParenR"/>
            </a:pPr>
            <a:endParaRPr/>
          </a:p>
          <a:p>
            <a:r>
              <a:t>(Go to next slide)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Shape 428"/>
          <p:cNvSpPr>
            <a:spLocks noGrp="1" noRot="1" noChangeAspect="1"/>
          </p:cNvSpPr>
          <p:nvPr>
            <p:ph type="sldImg"/>
          </p:nvPr>
        </p:nvSpPr>
        <p:spPr>
          <a:prstGeom prst="rect">
            <a:avLst/>
          </a:prstGeom>
        </p:spPr>
        <p:txBody>
          <a:bodyPr/>
          <a:lstStyle/>
          <a:p>
            <a:endParaRPr/>
          </a:p>
        </p:txBody>
      </p:sp>
      <p:sp>
        <p:nvSpPr>
          <p:cNvPr id="429" name="Shape 429"/>
          <p:cNvSpPr>
            <a:spLocks noGrp="1"/>
          </p:cNvSpPr>
          <p:nvPr>
            <p:ph type="body" sz="quarter" idx="1"/>
          </p:nvPr>
        </p:nvSpPr>
        <p:spPr>
          <a:prstGeom prst="rect">
            <a:avLst/>
          </a:prstGeom>
        </p:spPr>
        <p:txBody>
          <a:bodyPr/>
          <a:lstStyle/>
          <a:p>
            <a:r>
              <a:t>Websites today are all about reading code for these components – “front end” and “back end”</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Shape 435"/>
          <p:cNvSpPr>
            <a:spLocks noGrp="1" noRot="1" noChangeAspect="1"/>
          </p:cNvSpPr>
          <p:nvPr>
            <p:ph type="sldImg"/>
          </p:nvPr>
        </p:nvSpPr>
        <p:spPr>
          <a:prstGeom prst="rect">
            <a:avLst/>
          </a:prstGeom>
        </p:spPr>
        <p:txBody>
          <a:bodyPr/>
          <a:lstStyle/>
          <a:p>
            <a:endParaRPr/>
          </a:p>
        </p:txBody>
      </p:sp>
      <p:sp>
        <p:nvSpPr>
          <p:cNvPr id="436" name="Shape 436"/>
          <p:cNvSpPr>
            <a:spLocks noGrp="1"/>
          </p:cNvSpPr>
          <p:nvPr>
            <p:ph type="body" sz="quarter" idx="1"/>
          </p:nvPr>
        </p:nvSpPr>
        <p:spPr>
          <a:prstGeom prst="rect">
            <a:avLst/>
          </a:prstGeom>
        </p:spPr>
        <p:txBody>
          <a:bodyPr/>
          <a:lstStyle/>
          <a:p>
            <a:r>
              <a:t>That is “Full-Stack Development” – you build can and will build the whole thing.</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Shape 453"/>
          <p:cNvSpPr>
            <a:spLocks noGrp="1" noRot="1" noChangeAspect="1"/>
          </p:cNvSpPr>
          <p:nvPr>
            <p:ph type="sldImg"/>
          </p:nvPr>
        </p:nvSpPr>
        <p:spPr>
          <a:prstGeom prst="rect">
            <a:avLst/>
          </a:prstGeom>
        </p:spPr>
        <p:txBody>
          <a:bodyPr/>
          <a:lstStyle/>
          <a:p>
            <a:endParaRPr/>
          </a:p>
        </p:txBody>
      </p:sp>
      <p:sp>
        <p:nvSpPr>
          <p:cNvPr id="454" name="Shape 454"/>
          <p:cNvSpPr>
            <a:spLocks noGrp="1"/>
          </p:cNvSpPr>
          <p:nvPr>
            <p:ph type="body" sz="quarter" idx="1"/>
          </p:nvPr>
        </p:nvSpPr>
        <p:spPr>
          <a:prstGeom prst="rect">
            <a:avLst/>
          </a:prstGeom>
        </p:spPr>
        <p:txBody>
          <a:bodyPr/>
          <a:lstStyle/>
          <a:p>
            <a:r>
              <a:t>In this course, you’ll learn everything you need to be able to do this – </a:t>
            </a:r>
            <a:br/>
            <a:endParaRPr/>
          </a:p>
          <a:p>
            <a:r>
              <a:t>you’ll be able to build complex web applications even as a single developer.</a:t>
            </a:r>
          </a:p>
          <a:p>
            <a:endParaRPr/>
          </a:p>
          <a:p>
            <a:endParaRPr/>
          </a:p>
          <a:p>
            <a:r>
              <a:t>Questions?</a:t>
            </a:r>
          </a:p>
          <a:p>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Shape 460"/>
          <p:cNvSpPr>
            <a:spLocks noGrp="1" noRot="1" noChangeAspect="1"/>
          </p:cNvSpPr>
          <p:nvPr>
            <p:ph type="sldImg"/>
          </p:nvPr>
        </p:nvSpPr>
        <p:spPr>
          <a:prstGeom prst="rect">
            <a:avLst/>
          </a:prstGeom>
        </p:spPr>
        <p:txBody>
          <a:bodyPr/>
          <a:lstStyle/>
          <a:p>
            <a:endParaRPr/>
          </a:p>
        </p:txBody>
      </p:sp>
      <p:sp>
        <p:nvSpPr>
          <p:cNvPr id="461" name="Shape 461"/>
          <p:cNvSpPr>
            <a:spLocks noGrp="1"/>
          </p:cNvSpPr>
          <p:nvPr>
            <p:ph type="body" sz="quarter" idx="1"/>
          </p:nvPr>
        </p:nvSpPr>
        <p:spPr>
          <a:prstGeom prst="rect">
            <a:avLst/>
          </a:prstGeom>
        </p:spPr>
        <p:txBody>
          <a:bodyPr/>
          <a:lstStyle/>
          <a:p>
            <a:r>
              <a:t>The terminal is the portal to your computer – it allows you to run and even script commands that can create files, folders, and more.</a:t>
            </a:r>
          </a:p>
          <a:p>
            <a:endParaRPr/>
          </a:p>
          <a:p>
            <a:r>
              <a:t>It is extremely important that you get intimately familiar with the terminal as soon as possible, as you’ll use it for almost everything. It is fast and powerful.</a:t>
            </a:r>
          </a:p>
          <a:p>
            <a:endParaRPr/>
          </a:p>
          <a:p>
            <a:r>
              <a:t>NEXT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Shape 465"/>
          <p:cNvSpPr>
            <a:spLocks noGrp="1" noRot="1" noChangeAspect="1"/>
          </p:cNvSpPr>
          <p:nvPr>
            <p:ph type="sldImg"/>
          </p:nvPr>
        </p:nvSpPr>
        <p:spPr>
          <a:prstGeom prst="rect">
            <a:avLst/>
          </a:prstGeom>
        </p:spPr>
        <p:txBody>
          <a:bodyPr/>
          <a:lstStyle/>
          <a:p>
            <a:endParaRPr/>
          </a:p>
        </p:txBody>
      </p:sp>
      <p:sp>
        <p:nvSpPr>
          <p:cNvPr id="466" name="Shape 466"/>
          <p:cNvSpPr>
            <a:spLocks noGrp="1"/>
          </p:cNvSpPr>
          <p:nvPr>
            <p:ph type="body" sz="quarter" idx="1"/>
          </p:nvPr>
        </p:nvSpPr>
        <p:spPr>
          <a:prstGeom prst="rect">
            <a:avLst/>
          </a:prstGeom>
        </p:spPr>
        <p:txBody>
          <a:bodyPr/>
          <a:lstStyle/>
          <a:p>
            <a:r>
              <a:t>So let’s run through a couple of examples.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Shape 472"/>
          <p:cNvSpPr>
            <a:spLocks noGrp="1" noRot="1" noChangeAspect="1"/>
          </p:cNvSpPr>
          <p:nvPr>
            <p:ph type="sldImg"/>
          </p:nvPr>
        </p:nvSpPr>
        <p:spPr>
          <a:prstGeom prst="rect">
            <a:avLst/>
          </a:prstGeom>
        </p:spPr>
        <p:txBody>
          <a:bodyPr/>
          <a:lstStyle/>
          <a:p>
            <a:endParaRPr/>
          </a:p>
        </p:txBody>
      </p:sp>
      <p:sp>
        <p:nvSpPr>
          <p:cNvPr id="473" name="Shape 473"/>
          <p:cNvSpPr>
            <a:spLocks noGrp="1"/>
          </p:cNvSpPr>
          <p:nvPr>
            <p:ph type="body" sz="quarter" idx="1"/>
          </p:nvPr>
        </p:nvSpPr>
        <p:spPr>
          <a:prstGeom prst="rect">
            <a:avLst/>
          </a:prstGeom>
        </p:spPr>
        <p:txBody>
          <a:bodyPr/>
          <a:lstStyle/>
          <a:p>
            <a:r>
              <a:t>Your turn!</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Shape 483"/>
          <p:cNvSpPr>
            <a:spLocks noGrp="1" noRot="1" noChangeAspect="1"/>
          </p:cNvSpPr>
          <p:nvPr>
            <p:ph type="sldImg"/>
          </p:nvPr>
        </p:nvSpPr>
        <p:spPr>
          <a:prstGeom prst="rect">
            <a:avLst/>
          </a:prstGeom>
        </p:spPr>
        <p:txBody>
          <a:bodyPr/>
          <a:lstStyle/>
          <a:p>
            <a:endParaRPr/>
          </a:p>
        </p:txBody>
      </p:sp>
      <p:sp>
        <p:nvSpPr>
          <p:cNvPr id="484" name="Shape 484"/>
          <p:cNvSpPr>
            <a:spLocks noGrp="1"/>
          </p:cNvSpPr>
          <p:nvPr>
            <p:ph type="body" sz="quarter" idx="1"/>
          </p:nvPr>
        </p:nvSpPr>
        <p:spPr>
          <a:prstGeom prst="rect">
            <a:avLst/>
          </a:prstGeom>
        </p:spPr>
        <p:txBody>
          <a:bodyPr/>
          <a:lstStyle/>
          <a:p>
            <a:r>
              <a:t>Re-ask the questions after a couple of minutes walking neighbor-discussion:</a:t>
            </a:r>
          </a:p>
          <a:p>
            <a:pPr marL="171450" indent="-171450">
              <a:buSzPct val="100000"/>
              <a:buChar char="-"/>
            </a:pPr>
            <a:r>
              <a:t>How do you create a new folder?</a:t>
            </a:r>
          </a:p>
          <a:p>
            <a:pPr marL="171450" indent="-171450">
              <a:buSzPct val="100000"/>
              <a:buChar char="-"/>
            </a:pPr>
            <a:r>
              <a:t>How do you create a new file?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a:spLocks noGrp="1" noRot="1" noChangeAspect="1"/>
          </p:cNvSpPr>
          <p:nvPr>
            <p:ph type="sldImg"/>
          </p:nvPr>
        </p:nvSpPr>
        <p:spPr>
          <a:prstGeom prst="rect">
            <a:avLst/>
          </a:prstGeom>
        </p:spPr>
        <p:txBody>
          <a:bodyPr/>
          <a:lstStyle/>
          <a:p>
            <a:endParaRPr/>
          </a:p>
        </p:txBody>
      </p:sp>
      <p:sp>
        <p:nvSpPr>
          <p:cNvPr id="291" name="Shape 291"/>
          <p:cNvSpPr>
            <a:spLocks noGrp="1"/>
          </p:cNvSpPr>
          <p:nvPr>
            <p:ph type="body" sz="quarter" idx="1"/>
          </p:nvPr>
        </p:nvSpPr>
        <p:spPr>
          <a:prstGeom prst="rect">
            <a:avLst/>
          </a:prstGeom>
        </p:spPr>
        <p:txBody>
          <a:bodyPr/>
          <a:lstStyle/>
          <a:p>
            <a:r>
              <a:t>There are a few things you can do to ensure your success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Shape 487"/>
          <p:cNvSpPr>
            <a:spLocks noGrp="1" noRot="1" noChangeAspect="1"/>
          </p:cNvSpPr>
          <p:nvPr>
            <p:ph type="sldImg"/>
          </p:nvPr>
        </p:nvSpPr>
        <p:spPr>
          <a:prstGeom prst="rect">
            <a:avLst/>
          </a:prstGeom>
        </p:spPr>
        <p:txBody>
          <a:bodyPr/>
          <a:lstStyle/>
          <a:p>
            <a:endParaRPr/>
          </a:p>
        </p:txBody>
      </p:sp>
      <p:sp>
        <p:nvSpPr>
          <p:cNvPr id="488" name="Shape 488"/>
          <p:cNvSpPr>
            <a:spLocks noGrp="1"/>
          </p:cNvSpPr>
          <p:nvPr>
            <p:ph type="body" sz="quarter" idx="1"/>
          </p:nvPr>
        </p:nvSpPr>
        <p:spPr>
          <a:prstGeom prst="rect">
            <a:avLst/>
          </a:prstGeom>
        </p:spPr>
        <p:txBody>
          <a:bodyPr/>
          <a:lstStyle/>
          <a:p>
            <a:r>
              <a:t>Now that you can create HTML files from the terminal, let’s create one and actually write some HTML.</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p>
            <a:r>
              <a:t>First off, don’t be this guy.</a:t>
            </a:r>
          </a:p>
          <a:p>
            <a:endParaRPr/>
          </a:p>
          <a:p>
            <a:r>
              <a:t>Those that have the hardest time in the program are not the ones who came in knowing no programming. </a:t>
            </a:r>
          </a:p>
          <a:p>
            <a:endParaRPr/>
          </a:p>
          <a:p>
            <a:r>
              <a:t>It’s not the ones who haven’t played around with HTML, CSS, or Javascript.</a:t>
            </a:r>
          </a:p>
          <a:p>
            <a:endParaRPr/>
          </a:p>
          <a:p>
            <a:r>
              <a:t>It’s the ones who walk in thinking they either A) Know more than they do. Or B) Are experts in a completely different field. </a:t>
            </a:r>
          </a:p>
          <a:p>
            <a:endParaRPr/>
          </a:p>
          <a:p>
            <a:r>
              <a:t>There is something that stops people like this from accepting the reality.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hape 302"/>
          <p:cNvSpPr>
            <a:spLocks noGrp="1" noRot="1" noChangeAspect="1"/>
          </p:cNvSpPr>
          <p:nvPr>
            <p:ph type="sldImg"/>
          </p:nvPr>
        </p:nvSpPr>
        <p:spPr>
          <a:prstGeom prst="rect">
            <a:avLst/>
          </a:prstGeom>
        </p:spPr>
        <p:txBody>
          <a:bodyPr/>
          <a:lstStyle/>
          <a:p>
            <a:endParaRPr/>
          </a:p>
        </p:txBody>
      </p:sp>
      <p:sp>
        <p:nvSpPr>
          <p:cNvPr id="303" name="Shape 303"/>
          <p:cNvSpPr>
            <a:spLocks noGrp="1"/>
          </p:cNvSpPr>
          <p:nvPr>
            <p:ph type="body" sz="quarter" idx="1"/>
          </p:nvPr>
        </p:nvSpPr>
        <p:spPr>
          <a:prstGeom prst="rect">
            <a:avLst/>
          </a:prstGeom>
        </p:spPr>
        <p:txBody>
          <a:bodyPr/>
          <a:lstStyle/>
          <a:p>
            <a:r>
              <a:t>Be this guy.</a:t>
            </a:r>
            <a:br/>
            <a:br/>
            <a:r>
              <a:t>Having a humble attitude is the first requirement of being successful in this program.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noRot="1" noChangeAspect="1"/>
          </p:cNvSpPr>
          <p:nvPr>
            <p:ph type="sldImg"/>
          </p:nvPr>
        </p:nvSpPr>
        <p:spPr>
          <a:prstGeom prst="rect">
            <a:avLst/>
          </a:prstGeom>
        </p:spPr>
        <p:txBody>
          <a:bodyPr/>
          <a:lstStyle/>
          <a:p>
            <a:endParaRPr/>
          </a:p>
        </p:txBody>
      </p:sp>
      <p:sp>
        <p:nvSpPr>
          <p:cNvPr id="311" name="Shape 311"/>
          <p:cNvSpPr>
            <a:spLocks noGrp="1"/>
          </p:cNvSpPr>
          <p:nvPr>
            <p:ph type="body" sz="quarter" idx="1"/>
          </p:nvPr>
        </p:nvSpPr>
        <p:spPr>
          <a:prstGeom prst="rect">
            <a:avLst/>
          </a:prstGeom>
        </p:spPr>
        <p:txBody>
          <a:bodyPr/>
          <a:lstStyle/>
          <a:p>
            <a:r>
              <a:t>Don’t be frustrated! Keep an open mind – you’re here to learn.</a:t>
            </a:r>
          </a:p>
          <a:p>
            <a:endParaRPr/>
          </a:p>
          <a:p>
            <a:r>
              <a:t>You mastery of other subjects, educational backgrounds, and professional successes do not guarantee that you will do well here. The only thing that will guarantee success is hard work, humility, and a relentless desire to be better.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Shape 315"/>
          <p:cNvSpPr>
            <a:spLocks noGrp="1" noRot="1" noChangeAspect="1"/>
          </p:cNvSpPr>
          <p:nvPr>
            <p:ph type="sldImg"/>
          </p:nvPr>
        </p:nvSpPr>
        <p:spPr>
          <a:prstGeom prst="rect">
            <a:avLst/>
          </a:prstGeom>
        </p:spPr>
        <p:txBody>
          <a:bodyPr/>
          <a:lstStyle/>
          <a:p>
            <a:endParaRPr/>
          </a:p>
        </p:txBody>
      </p:sp>
      <p:sp>
        <p:nvSpPr>
          <p:cNvPr id="316" name="Shape 316"/>
          <p:cNvSpPr>
            <a:spLocks noGrp="1"/>
          </p:cNvSpPr>
          <p:nvPr>
            <p:ph type="body" sz="quarter" idx="1"/>
          </p:nvPr>
        </p:nvSpPr>
        <p:spPr>
          <a:prstGeom prst="rect">
            <a:avLst/>
          </a:prstGeom>
        </p:spPr>
        <p:txBody>
          <a:bodyPr/>
          <a:lstStyle/>
          <a:p>
            <a:r>
              <a:t>You are a blank slate.</a:t>
            </a:r>
            <a:br/>
            <a:br/>
            <a:r>
              <a:t>Seriously. Don’t lose sight of this image. At first it may feel intimidating. Knowing how little you know. But relish the opportunity and take the privileges it comes with.</a:t>
            </a:r>
          </a:p>
          <a:p>
            <a:endParaRPr/>
          </a:p>
          <a:p>
            <a:r>
              <a:t>You have permission to struggle. To fail. To not “get” everything immediately.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noRot="1" noChangeAspect="1"/>
          </p:cNvSpPr>
          <p:nvPr>
            <p:ph type="sldImg"/>
          </p:nvPr>
        </p:nvSpPr>
        <p:spPr>
          <a:prstGeom prst="rect">
            <a:avLst/>
          </a:prstGeom>
        </p:spPr>
        <p:txBody>
          <a:bodyPr/>
          <a:lstStyle/>
          <a:p>
            <a:endParaRPr/>
          </a:p>
        </p:txBody>
      </p:sp>
      <p:sp>
        <p:nvSpPr>
          <p:cNvPr id="320" name="Shape 320"/>
          <p:cNvSpPr>
            <a:spLocks noGrp="1"/>
          </p:cNvSpPr>
          <p:nvPr>
            <p:ph type="body" sz="quarter" idx="1"/>
          </p:nvPr>
        </p:nvSpPr>
        <p:spPr>
          <a:prstGeom prst="rect">
            <a:avLst/>
          </a:prstGeom>
        </p:spPr>
        <p:txBody>
          <a:bodyPr/>
          <a:lstStyle/>
          <a:p>
            <a:r>
              <a:t>So how does one learn? Well…</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a:spLocks noGrp="1" noRot="1" noChangeAspect="1"/>
          </p:cNvSpPr>
          <p:nvPr>
            <p:ph type="sldImg"/>
          </p:nvPr>
        </p:nvSpPr>
        <p:spPr>
          <a:prstGeom prst="rect">
            <a:avLst/>
          </a:prstGeom>
        </p:spPr>
        <p:txBody>
          <a:bodyPr/>
          <a:lstStyle/>
          <a:p>
            <a:endParaRPr/>
          </a:p>
        </p:txBody>
      </p:sp>
      <p:sp>
        <p:nvSpPr>
          <p:cNvPr id="325" name="Shape 325"/>
          <p:cNvSpPr>
            <a:spLocks noGrp="1"/>
          </p:cNvSpPr>
          <p:nvPr>
            <p:ph type="body" sz="quarter" idx="1"/>
          </p:nvPr>
        </p:nvSpPr>
        <p:spPr>
          <a:prstGeom prst="rect">
            <a:avLst/>
          </a:prstGeom>
        </p:spPr>
        <p:txBody>
          <a:bodyPr/>
          <a:lstStyle/>
          <a:p>
            <a:r>
              <a:t>… there are a few obstacles in the way.</a:t>
            </a:r>
          </a:p>
          <a:p>
            <a:endParaRPr/>
          </a:p>
          <a:p>
            <a:r>
              <a:t>Things that will frustrate you…</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14" name="Rectangle 6"/>
          <p:cNvSpPr/>
          <p:nvPr/>
        </p:nvSpPr>
        <p:spPr>
          <a:xfrm>
            <a:off x="0" y="0"/>
            <a:ext cx="9144000" cy="6858000"/>
          </a:xfrm>
          <a:prstGeom prst="rect">
            <a:avLst/>
          </a:prstGeom>
          <a:solidFill>
            <a:srgbClr val="262626"/>
          </a:solidFill>
          <a:ln w="25400">
            <a:solidFill>
              <a:srgbClr val="3A5E8A"/>
            </a:solidFill>
          </a:ln>
        </p:spPr>
        <p:txBody>
          <a:bodyPr lIns="45719" rIns="45719" anchor="ctr"/>
          <a:lstStyle/>
          <a:p>
            <a:pPr algn="ctr">
              <a:defRPr>
                <a:solidFill>
                  <a:srgbClr val="FFFFFF"/>
                </a:solidFill>
              </a:defRPr>
            </a:pPr>
            <a:endParaRPr/>
          </a:p>
        </p:txBody>
      </p:sp>
      <p:sp>
        <p:nvSpPr>
          <p:cNvPr id="15" name="Flowchart: Process 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grpSp>
        <p:nvGrpSpPr>
          <p:cNvPr id="18" name="Group 11"/>
          <p:cNvGrpSpPr/>
          <p:nvPr/>
        </p:nvGrpSpPr>
        <p:grpSpPr>
          <a:xfrm>
            <a:off x="2831735" y="3945633"/>
            <a:ext cx="3917511" cy="486920"/>
            <a:chOff x="0" y="0"/>
            <a:chExt cx="3917510" cy="486919"/>
          </a:xfrm>
        </p:grpSpPr>
        <p:pic>
          <p:nvPicPr>
            <p:cNvPr id="16" name="Content Placeholder 8" descr="Content Placeholder 8"/>
            <p:cNvPicPr>
              <a:picLocks noChangeAspect="1"/>
            </p:cNvPicPr>
            <p:nvPr/>
          </p:nvPicPr>
          <p:blipFill>
            <a:blip r:embed="rId2"/>
            <a:srcRect l="39450"/>
            <a:stretch>
              <a:fillRect/>
            </a:stretch>
          </p:blipFill>
          <p:spPr>
            <a:xfrm>
              <a:off x="402618" y="0"/>
              <a:ext cx="3514893" cy="486920"/>
            </a:xfrm>
            <a:prstGeom prst="rect">
              <a:avLst/>
            </a:prstGeom>
            <a:ln w="12700" cap="flat">
              <a:noFill/>
              <a:miter lim="400000"/>
            </a:ln>
            <a:effectLst/>
          </p:spPr>
        </p:pic>
        <p:pic>
          <p:nvPicPr>
            <p:cNvPr id="17" name="Content Placeholder 8" descr="Content Placeholder 8"/>
            <p:cNvPicPr>
              <a:picLocks noChangeAspect="1"/>
            </p:cNvPicPr>
            <p:nvPr/>
          </p:nvPicPr>
          <p:blipFill>
            <a:blip r:embed="rId2"/>
            <a:srcRect r="92757"/>
            <a:stretch>
              <a:fillRect/>
            </a:stretch>
          </p:blipFill>
          <p:spPr>
            <a:xfrm>
              <a:off x="0" y="0"/>
              <a:ext cx="420451" cy="486920"/>
            </a:xfrm>
            <a:prstGeom prst="rect">
              <a:avLst/>
            </a:prstGeom>
            <a:ln w="12700" cap="flat">
              <a:noFill/>
              <a:miter lim="400000"/>
            </a:ln>
            <a:effectLst/>
          </p:spPr>
        </p:pic>
      </p:grpSp>
      <p:sp>
        <p:nvSpPr>
          <p:cNvPr id="19" name="Title Text"/>
          <p:cNvSpPr txBox="1">
            <a:spLocks noGrp="1"/>
          </p:cNvSpPr>
          <p:nvPr>
            <p:ph type="title"/>
          </p:nvPr>
        </p:nvSpPr>
        <p:spPr>
          <a:prstGeom prst="rect">
            <a:avLst/>
          </a:prstGeom>
        </p:spPr>
        <p:txBody>
          <a:bodyPr/>
          <a:lstStyle/>
          <a:p>
            <a:r>
              <a:t>Title Text</a:t>
            </a:r>
          </a:p>
        </p:txBody>
      </p:sp>
      <p:sp>
        <p:nvSpPr>
          <p:cNvPr id="20" name="Body Level One…"/>
          <p:cNvSpPr txBox="1">
            <a:spLocks noGrp="1"/>
          </p:cNvSpPr>
          <p:nvPr>
            <p:ph type="body" sz="quarter" idx="1"/>
          </p:nvPr>
        </p:nvSpPr>
        <p:spPr>
          <a:xfrm>
            <a:off x="396991" y="2504043"/>
            <a:ext cx="2700337" cy="381001"/>
          </a:xfrm>
          <a:prstGeom prst="rect">
            <a:avLst/>
          </a:prstGeom>
        </p:spPr>
        <p:txBody>
          <a:bodyPr/>
          <a:lstStyle>
            <a:lvl1pPr marL="0" indent="0">
              <a:spcBef>
                <a:spcPts val="400"/>
              </a:spcBef>
              <a:buSzTx/>
              <a:buFontTx/>
              <a:buNone/>
              <a:defRPr sz="2000" b="1">
                <a:solidFill>
                  <a:srgbClr val="FFFFFF"/>
                </a:solidFill>
                <a:latin typeface="Arial"/>
                <a:ea typeface="Arial"/>
                <a:cs typeface="Arial"/>
                <a:sym typeface="Arial"/>
              </a:defRPr>
            </a:lvl1pPr>
            <a:lvl2pPr marL="557212" indent="-214313">
              <a:spcBef>
                <a:spcPts val="400"/>
              </a:spcBef>
              <a:buFontTx/>
              <a:defRPr sz="2000" b="1">
                <a:solidFill>
                  <a:srgbClr val="FFFFFF"/>
                </a:solidFill>
                <a:latin typeface="Arial"/>
                <a:ea typeface="Arial"/>
                <a:cs typeface="Arial"/>
                <a:sym typeface="Arial"/>
              </a:defRPr>
            </a:lvl2pPr>
            <a:lvl3pPr marL="857250" indent="-171450">
              <a:spcBef>
                <a:spcPts val="400"/>
              </a:spcBef>
              <a:buFontTx/>
              <a:defRPr sz="2000" b="1">
                <a:solidFill>
                  <a:srgbClr val="FFFFFF"/>
                </a:solidFill>
                <a:latin typeface="Arial"/>
                <a:ea typeface="Arial"/>
                <a:cs typeface="Arial"/>
                <a:sym typeface="Arial"/>
              </a:defRPr>
            </a:lvl3pPr>
            <a:lvl4pPr marL="1200150" indent="-171450">
              <a:spcBef>
                <a:spcPts val="400"/>
              </a:spcBef>
              <a:buFontTx/>
              <a:defRPr sz="2000" b="1">
                <a:solidFill>
                  <a:srgbClr val="FFFFFF"/>
                </a:solidFill>
                <a:latin typeface="Arial"/>
                <a:ea typeface="Arial"/>
                <a:cs typeface="Arial"/>
                <a:sym typeface="Arial"/>
              </a:defRPr>
            </a:lvl4pPr>
            <a:lvl5pPr marL="1543050" indent="-171450">
              <a:spcBef>
                <a:spcPts val="400"/>
              </a:spcBef>
              <a:buFontTx/>
              <a:defRPr sz="2000" b="1">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1" name="Text Placeholder 19"/>
          <p:cNvSpPr>
            <a:spLocks noGrp="1"/>
          </p:cNvSpPr>
          <p:nvPr>
            <p:ph type="body" sz="quarter" idx="13"/>
          </p:nvPr>
        </p:nvSpPr>
        <p:spPr>
          <a:xfrm>
            <a:off x="396992" y="3998593"/>
            <a:ext cx="2270008" cy="381001"/>
          </a:xfrm>
          <a:prstGeom prst="rect">
            <a:avLst/>
          </a:prstGeom>
        </p:spPr>
        <p:txBody>
          <a:bodyPr/>
          <a:lstStyle/>
          <a:p>
            <a:pPr marL="0" indent="0">
              <a:spcBef>
                <a:spcPts val="400"/>
              </a:spcBef>
              <a:buSzTx/>
              <a:buFontTx/>
              <a:buNone/>
              <a:defRPr sz="2000" b="1">
                <a:solidFill>
                  <a:srgbClr val="FFFFFF"/>
                </a:solidFill>
                <a:latin typeface="Arial"/>
                <a:ea typeface="Arial"/>
                <a:cs typeface="Arial"/>
                <a:sym typeface="Arial"/>
              </a:defRPr>
            </a:pPr>
            <a:endParaRPr/>
          </a:p>
        </p:txBody>
      </p:sp>
      <p:sp>
        <p:nvSpPr>
          <p:cNvPr id="22" name="TextBox 21"/>
          <p:cNvSpPr txBox="1"/>
          <p:nvPr/>
        </p:nvSpPr>
        <p:spPr>
          <a:xfrm>
            <a:off x="533400" y="6531609"/>
            <a:ext cx="2787650" cy="2024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800">
                <a:solidFill>
                  <a:srgbClr val="FFFFFF"/>
                </a:solidFill>
                <a:latin typeface="Arial"/>
                <a:ea typeface="Arial"/>
                <a:cs typeface="Arial"/>
                <a:sym typeface="Arial"/>
              </a:defRPr>
            </a:lvl1pPr>
          </a:lstStyle>
          <a:p>
            <a:r>
              <a:t>© 2016 | Coding Boot Camp - All Rights Reserved</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Slide">
    <p:bg>
      <p:bgPr>
        <a:solidFill>
          <a:srgbClr val="404040"/>
        </a:solidFill>
        <a:effectLst/>
      </p:bgPr>
    </p:bg>
    <p:spTree>
      <p:nvGrpSpPr>
        <p:cNvPr id="1" name=""/>
        <p:cNvGrpSpPr/>
        <p:nvPr/>
      </p:nvGrpSpPr>
      <p:grpSpPr>
        <a:xfrm>
          <a:off x="0" y="0"/>
          <a:ext cx="0" cy="0"/>
          <a:chOff x="0" y="0"/>
          <a:chExt cx="0" cy="0"/>
        </a:xfrm>
      </p:grpSpPr>
      <p:sp>
        <p:nvSpPr>
          <p:cNvPr id="123" name="Flowchart: Process 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124" name="Title 1"/>
          <p:cNvSpPr txBox="1"/>
          <p:nvPr/>
        </p:nvSpPr>
        <p:spPr>
          <a:xfrm>
            <a:off x="426891" y="3962400"/>
            <a:ext cx="3535509" cy="4533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90" tIns="34290" rIns="34290" bIns="34290" anchor="ctr">
            <a:normAutofit/>
          </a:bodyPr>
          <a:lstStyle>
            <a:lvl1pPr>
              <a:defRPr sz="1900" b="1">
                <a:solidFill>
                  <a:srgbClr val="FFFFFF"/>
                </a:solidFill>
                <a:latin typeface="Arial"/>
                <a:ea typeface="Arial"/>
                <a:cs typeface="Arial"/>
                <a:sym typeface="Arial"/>
              </a:defRPr>
            </a:lvl1pPr>
          </a:lstStyle>
          <a:p>
            <a:r>
              <a:t>The Coding Bootcamp</a:t>
            </a:r>
          </a:p>
        </p:txBody>
      </p:sp>
      <p:sp>
        <p:nvSpPr>
          <p:cNvPr id="125" name="Title Text"/>
          <p:cNvSpPr txBox="1">
            <a:spLocks noGrp="1"/>
          </p:cNvSpPr>
          <p:nvPr>
            <p:ph type="title"/>
          </p:nvPr>
        </p:nvSpPr>
        <p:spPr>
          <a:prstGeom prst="rect">
            <a:avLst/>
          </a:prstGeom>
        </p:spPr>
        <p:txBody>
          <a:bodyPr/>
          <a:lstStyle>
            <a:lvl1pPr defTabSz="914400">
              <a:lnSpc>
                <a:spcPct val="90000"/>
              </a:lnSpc>
              <a:defRPr i="0"/>
            </a:lvl1pPr>
          </a:lstStyle>
          <a:p>
            <a:r>
              <a:t>Title Text</a:t>
            </a:r>
          </a:p>
        </p:txBody>
      </p:sp>
      <p:sp>
        <p:nvSpPr>
          <p:cNvPr id="1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1_Blank">
    <p:bg>
      <p:bgPr>
        <a:solidFill>
          <a:srgbClr val="404040"/>
        </a:solidFill>
        <a:effectLst/>
      </p:bgPr>
    </p:bg>
    <p:spTree>
      <p:nvGrpSpPr>
        <p:cNvPr id="1" name=""/>
        <p:cNvGrpSpPr/>
        <p:nvPr/>
      </p:nvGrpSpPr>
      <p:grpSpPr>
        <a:xfrm>
          <a:off x="0" y="0"/>
          <a:ext cx="0" cy="0"/>
          <a:chOff x="0" y="0"/>
          <a:chExt cx="0" cy="0"/>
        </a:xfrm>
      </p:grpSpPr>
      <p:sp>
        <p:nvSpPr>
          <p:cNvPr id="133"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endParaRPr/>
          </a:p>
        </p:txBody>
      </p:sp>
      <p:sp>
        <p:nvSpPr>
          <p:cNvPr id="134" name="Title Text"/>
          <p:cNvSpPr txBox="1">
            <a:spLocks noGrp="1"/>
          </p:cNvSpPr>
          <p:nvPr>
            <p:ph type="title"/>
          </p:nvPr>
        </p:nvSpPr>
        <p:spPr>
          <a:prstGeom prst="rect">
            <a:avLst/>
          </a:prstGeom>
        </p:spPr>
        <p:txBody>
          <a:bodyPr/>
          <a:lstStyle>
            <a:lvl1pPr defTabSz="914400">
              <a:lnSpc>
                <a:spcPct val="90000"/>
              </a:lnSpc>
            </a:lvl1pPr>
          </a:lstStyle>
          <a:p>
            <a:r>
              <a:t>Title Text</a:t>
            </a:r>
          </a:p>
        </p:txBody>
      </p:sp>
      <p:sp>
        <p:nvSpPr>
          <p:cNvPr id="1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142" name="Flowchart: Process 9"/>
          <p:cNvSpPr/>
          <p:nvPr/>
        </p:nvSpPr>
        <p:spPr>
          <a:xfrm>
            <a:off x="-5872" y="6410337"/>
            <a:ext cx="9155743" cy="457748"/>
          </a:xfrm>
          <a:prstGeom prst="rect">
            <a:avLst/>
          </a:prstGeom>
          <a:solidFill>
            <a:srgbClr val="595959"/>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143" name="Title Text"/>
          <p:cNvSpPr txBox="1">
            <a:spLocks noGrp="1"/>
          </p:cNvSpPr>
          <p:nvPr>
            <p:ph type="title"/>
          </p:nvPr>
        </p:nvSpPr>
        <p:spPr>
          <a:xfrm>
            <a:off x="304800" y="0"/>
            <a:ext cx="5470527" cy="653854"/>
          </a:xfrm>
          <a:prstGeom prst="rect">
            <a:avLst/>
          </a:prstGeom>
        </p:spPr>
        <p:txBody>
          <a:bodyPr/>
          <a:lstStyle>
            <a:lvl1pPr defTabSz="914400">
              <a:lnSpc>
                <a:spcPct val="90000"/>
              </a:lnSpc>
              <a:defRPr sz="2400" i="0">
                <a:solidFill>
                  <a:srgbClr val="000000"/>
                </a:solidFill>
              </a:defRPr>
            </a:lvl1pPr>
          </a:lstStyle>
          <a:p>
            <a:r>
              <a:t>Title Text</a:t>
            </a:r>
          </a:p>
        </p:txBody>
      </p:sp>
      <p:sp>
        <p:nvSpPr>
          <p:cNvPr id="144" name="Straight Connector 8"/>
          <p:cNvSpPr/>
          <p:nvPr/>
        </p:nvSpPr>
        <p:spPr>
          <a:xfrm>
            <a:off x="0" y="653853"/>
            <a:ext cx="9144001" cy="1"/>
          </a:xfrm>
          <a:prstGeom prst="line">
            <a:avLst/>
          </a:prstGeom>
          <a:ln w="41275">
            <a:solidFill>
              <a:srgbClr val="404040"/>
            </a:solidFill>
            <a:miter/>
          </a:ln>
        </p:spPr>
        <p:txBody>
          <a:bodyPr lIns="45719" rIns="45719"/>
          <a:lstStyle/>
          <a:p>
            <a:endParaRP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Slide">
    <p:bg>
      <p:bgPr>
        <a:solidFill>
          <a:srgbClr val="BF5700"/>
        </a:solidFill>
        <a:effectLst/>
      </p:bgPr>
    </p:bg>
    <p:spTree>
      <p:nvGrpSpPr>
        <p:cNvPr id="1" name=""/>
        <p:cNvGrpSpPr/>
        <p:nvPr/>
      </p:nvGrpSpPr>
      <p:grpSpPr>
        <a:xfrm>
          <a:off x="0" y="0"/>
          <a:ext cx="0" cy="0"/>
          <a:chOff x="0" y="0"/>
          <a:chExt cx="0" cy="0"/>
        </a:xfrm>
      </p:grpSpPr>
      <p:sp>
        <p:nvSpPr>
          <p:cNvPr id="152" name="Flowchart: Process 7"/>
          <p:cNvSpPr/>
          <p:nvPr/>
        </p:nvSpPr>
        <p:spPr>
          <a:xfrm flipV="1">
            <a:off x="426891" y="3691892"/>
            <a:ext cx="6888310" cy="4572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153" name="Title 1"/>
          <p:cNvSpPr txBox="1"/>
          <p:nvPr/>
        </p:nvSpPr>
        <p:spPr>
          <a:xfrm>
            <a:off x="426892" y="3963846"/>
            <a:ext cx="4678508" cy="4533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90" tIns="34290" rIns="34290" bIns="34290" anchor="ctr">
            <a:normAutofit/>
          </a:bodyPr>
          <a:lstStyle>
            <a:lvl1pPr>
              <a:defRPr sz="1900" b="1">
                <a:solidFill>
                  <a:srgbClr val="FFFFFF"/>
                </a:solidFill>
                <a:latin typeface="Arial"/>
                <a:ea typeface="Arial"/>
                <a:cs typeface="Arial"/>
                <a:sym typeface="Arial"/>
              </a:defRPr>
            </a:lvl1pPr>
          </a:lstStyle>
          <a:p>
            <a:r>
              <a:t>The Coding Bootcamp at UT Austin</a:t>
            </a:r>
          </a:p>
        </p:txBody>
      </p:sp>
      <p:sp>
        <p:nvSpPr>
          <p:cNvPr id="154" name="Title Text"/>
          <p:cNvSpPr txBox="1">
            <a:spLocks noGrp="1"/>
          </p:cNvSpPr>
          <p:nvPr>
            <p:ph type="title"/>
          </p:nvPr>
        </p:nvSpPr>
        <p:spPr>
          <a:prstGeom prst="rect">
            <a:avLst/>
          </a:prstGeom>
        </p:spPr>
        <p:txBody>
          <a:bodyPr/>
          <a:lstStyle>
            <a:lvl1pPr defTabSz="914400">
              <a:lnSpc>
                <a:spcPct val="90000"/>
              </a:lnSpc>
              <a:defRPr i="0"/>
            </a:lvl1pPr>
          </a:lstStyle>
          <a:p>
            <a:r>
              <a:t>Title Text</a:t>
            </a:r>
          </a:p>
        </p:txBody>
      </p:sp>
      <p:pic>
        <p:nvPicPr>
          <p:cNvPr id="155" name="Content Placeholder 8" descr="Content Placeholder 8"/>
          <p:cNvPicPr>
            <a:picLocks noChangeAspect="1"/>
          </p:cNvPicPr>
          <p:nvPr/>
        </p:nvPicPr>
        <p:blipFill>
          <a:blip r:embed="rId2"/>
          <a:srcRect t="10220"/>
          <a:stretch>
            <a:fillRect/>
          </a:stretch>
        </p:blipFill>
        <p:spPr>
          <a:xfrm>
            <a:off x="0" y="-1"/>
            <a:ext cx="9144000" cy="560979"/>
          </a:xfrm>
          <a:prstGeom prst="rect">
            <a:avLst/>
          </a:prstGeom>
          <a:ln w="12700">
            <a:miter lim="400000"/>
          </a:ln>
        </p:spPr>
      </p:pic>
      <p:sp>
        <p:nvSpPr>
          <p:cNvPr id="1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1_Blank">
    <p:bg>
      <p:bgPr>
        <a:solidFill>
          <a:srgbClr val="BF5700"/>
        </a:solidFill>
        <a:effectLst/>
      </p:bgPr>
    </p:bg>
    <p:spTree>
      <p:nvGrpSpPr>
        <p:cNvPr id="1" name=""/>
        <p:cNvGrpSpPr/>
        <p:nvPr/>
      </p:nvGrpSpPr>
      <p:grpSpPr>
        <a:xfrm>
          <a:off x="0" y="0"/>
          <a:ext cx="0" cy="0"/>
          <a:chOff x="0" y="0"/>
          <a:chExt cx="0" cy="0"/>
        </a:xfrm>
      </p:grpSpPr>
      <p:sp>
        <p:nvSpPr>
          <p:cNvPr id="163"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endParaRPr/>
          </a:p>
        </p:txBody>
      </p:sp>
      <p:sp>
        <p:nvSpPr>
          <p:cNvPr id="164" name="Title Text"/>
          <p:cNvSpPr txBox="1">
            <a:spLocks noGrp="1"/>
          </p:cNvSpPr>
          <p:nvPr>
            <p:ph type="title"/>
          </p:nvPr>
        </p:nvSpPr>
        <p:spPr>
          <a:prstGeom prst="rect">
            <a:avLst/>
          </a:prstGeom>
        </p:spPr>
        <p:txBody>
          <a:bodyPr/>
          <a:lstStyle>
            <a:lvl1pPr defTabSz="914400">
              <a:lnSpc>
                <a:spcPct val="90000"/>
              </a:lnSpc>
            </a:lvl1pPr>
          </a:lstStyle>
          <a:p>
            <a:r>
              <a:t>Title Text</a:t>
            </a:r>
          </a:p>
        </p:txBody>
      </p:sp>
      <p:sp>
        <p:nvSpPr>
          <p:cNvPr id="1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172" name="Flowchart: Process 9"/>
          <p:cNvSpPr/>
          <p:nvPr/>
        </p:nvSpPr>
        <p:spPr>
          <a:xfrm>
            <a:off x="-5872" y="6410337"/>
            <a:ext cx="9155743" cy="457748"/>
          </a:xfrm>
          <a:prstGeom prst="rect">
            <a:avLst/>
          </a:prstGeom>
          <a:solidFill>
            <a:srgbClr val="BF5700"/>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173" name="Title Text"/>
          <p:cNvSpPr txBox="1">
            <a:spLocks noGrp="1"/>
          </p:cNvSpPr>
          <p:nvPr>
            <p:ph type="title"/>
          </p:nvPr>
        </p:nvSpPr>
        <p:spPr>
          <a:xfrm>
            <a:off x="304800" y="0"/>
            <a:ext cx="5470527" cy="653854"/>
          </a:xfrm>
          <a:prstGeom prst="rect">
            <a:avLst/>
          </a:prstGeom>
        </p:spPr>
        <p:txBody>
          <a:bodyPr/>
          <a:lstStyle>
            <a:lvl1pPr defTabSz="914400">
              <a:lnSpc>
                <a:spcPct val="90000"/>
              </a:lnSpc>
              <a:defRPr sz="2400" i="0">
                <a:solidFill>
                  <a:srgbClr val="000000"/>
                </a:solidFill>
              </a:defRPr>
            </a:lvl1pPr>
          </a:lstStyle>
          <a:p>
            <a:r>
              <a:t>Title Text</a:t>
            </a:r>
          </a:p>
        </p:txBody>
      </p:sp>
      <p:sp>
        <p:nvSpPr>
          <p:cNvPr id="174" name="Straight Connector 8"/>
          <p:cNvSpPr/>
          <p:nvPr/>
        </p:nvSpPr>
        <p:spPr>
          <a:xfrm>
            <a:off x="0" y="653853"/>
            <a:ext cx="9144001" cy="1"/>
          </a:xfrm>
          <a:prstGeom prst="line">
            <a:avLst/>
          </a:prstGeom>
          <a:ln w="41275">
            <a:solidFill>
              <a:srgbClr val="BF5700"/>
            </a:solidFill>
            <a:miter/>
          </a:ln>
        </p:spPr>
        <p:txBody>
          <a:bodyPr lIns="45719" rIns="45719"/>
          <a:lstStyle/>
          <a:p>
            <a:endParaRPr/>
          </a:p>
        </p:txBody>
      </p:sp>
      <p:pic>
        <p:nvPicPr>
          <p:cNvPr id="175" name="Content Placeholder 8" descr="Content Placeholder 8"/>
          <p:cNvPicPr>
            <a:picLocks noChangeAspect="1"/>
          </p:cNvPicPr>
          <p:nvPr/>
        </p:nvPicPr>
        <p:blipFill>
          <a:blip r:embed="rId2"/>
          <a:srcRect l="73429" t="14128"/>
          <a:stretch>
            <a:fillRect/>
          </a:stretch>
        </p:blipFill>
        <p:spPr>
          <a:xfrm>
            <a:off x="-5871" y="6400799"/>
            <a:ext cx="2179730" cy="481356"/>
          </a:xfrm>
          <a:prstGeom prst="rect">
            <a:avLst/>
          </a:prstGeom>
          <a:ln w="12700">
            <a:miter lim="400000"/>
          </a:ln>
        </p:spPr>
      </p:pic>
      <p:sp>
        <p:nvSpPr>
          <p:cNvPr id="1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Title Slide">
    <p:bg>
      <p:bgPr>
        <a:solidFill>
          <a:srgbClr val="1E4B87"/>
        </a:solidFill>
        <a:effectLst/>
      </p:bgPr>
    </p:bg>
    <p:spTree>
      <p:nvGrpSpPr>
        <p:cNvPr id="1" name=""/>
        <p:cNvGrpSpPr/>
        <p:nvPr/>
      </p:nvGrpSpPr>
      <p:grpSpPr>
        <a:xfrm>
          <a:off x="0" y="0"/>
          <a:ext cx="0" cy="0"/>
          <a:chOff x="0" y="0"/>
          <a:chExt cx="0" cy="0"/>
        </a:xfrm>
      </p:grpSpPr>
      <p:sp>
        <p:nvSpPr>
          <p:cNvPr id="183" name="Flowchart: Process 7"/>
          <p:cNvSpPr/>
          <p:nvPr/>
        </p:nvSpPr>
        <p:spPr>
          <a:xfrm flipV="1">
            <a:off x="426891" y="3691892"/>
            <a:ext cx="6888310" cy="4572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184" name="Title 1"/>
          <p:cNvSpPr txBox="1"/>
          <p:nvPr/>
        </p:nvSpPr>
        <p:spPr>
          <a:xfrm>
            <a:off x="426892" y="3963846"/>
            <a:ext cx="4678508" cy="4533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90" tIns="34290" rIns="34290" bIns="34290" anchor="ctr">
            <a:normAutofit/>
          </a:bodyPr>
          <a:lstStyle>
            <a:lvl1pPr>
              <a:lnSpc>
                <a:spcPct val="90000"/>
              </a:lnSpc>
              <a:defRPr sz="1600" b="1">
                <a:solidFill>
                  <a:srgbClr val="FFFFFF"/>
                </a:solidFill>
                <a:latin typeface="Arial"/>
                <a:ea typeface="Arial"/>
                <a:cs typeface="Arial"/>
                <a:sym typeface="Arial"/>
              </a:defRPr>
            </a:lvl1pPr>
          </a:lstStyle>
          <a:p>
            <a:r>
              <a:t>The Coding Bootcamp at UCLA Extension  |</a:t>
            </a:r>
          </a:p>
        </p:txBody>
      </p:sp>
      <p:sp>
        <p:nvSpPr>
          <p:cNvPr id="185" name="Title Text"/>
          <p:cNvSpPr txBox="1">
            <a:spLocks noGrp="1"/>
          </p:cNvSpPr>
          <p:nvPr>
            <p:ph type="title"/>
          </p:nvPr>
        </p:nvSpPr>
        <p:spPr>
          <a:prstGeom prst="rect">
            <a:avLst/>
          </a:prstGeom>
        </p:spPr>
        <p:txBody>
          <a:bodyPr/>
          <a:lstStyle>
            <a:lvl1pPr defTabSz="914400">
              <a:lnSpc>
                <a:spcPct val="90000"/>
              </a:lnSpc>
              <a:defRPr i="0"/>
            </a:lvl1pPr>
          </a:lstStyle>
          <a:p>
            <a:r>
              <a:t>Title Text</a:t>
            </a:r>
          </a:p>
        </p:txBody>
      </p:sp>
      <p:sp>
        <p:nvSpPr>
          <p:cNvPr id="186" name="Body Level One…"/>
          <p:cNvSpPr txBox="1">
            <a:spLocks noGrp="1"/>
          </p:cNvSpPr>
          <p:nvPr>
            <p:ph type="body" sz="quarter" idx="1"/>
          </p:nvPr>
        </p:nvSpPr>
        <p:spPr>
          <a:xfrm>
            <a:off x="4953000" y="4000041"/>
            <a:ext cx="2270008" cy="381001"/>
          </a:xfrm>
          <a:prstGeom prst="rect">
            <a:avLst/>
          </a:prstGeom>
        </p:spPr>
        <p:txBody>
          <a:bodyPr/>
          <a:lstStyle>
            <a:lvl1pPr marL="0" indent="0" defTabSz="914400">
              <a:lnSpc>
                <a:spcPct val="90000"/>
              </a:lnSpc>
              <a:spcBef>
                <a:spcPts val="1000"/>
              </a:spcBef>
              <a:buSzTx/>
              <a:buFontTx/>
              <a:buNone/>
              <a:defRPr sz="1700" b="1">
                <a:solidFill>
                  <a:srgbClr val="FFFFFF"/>
                </a:solidFill>
                <a:latin typeface="Arial"/>
                <a:ea typeface="Arial"/>
                <a:cs typeface="Arial"/>
                <a:sym typeface="Arial"/>
              </a:defRPr>
            </a:lvl1pPr>
            <a:lvl2pPr marL="651509" indent="-194309" defTabSz="914400">
              <a:lnSpc>
                <a:spcPct val="90000"/>
              </a:lnSpc>
              <a:spcBef>
                <a:spcPts val="1000"/>
              </a:spcBef>
              <a:buFontTx/>
              <a:buChar char="•"/>
              <a:defRPr sz="1700" b="1">
                <a:solidFill>
                  <a:srgbClr val="FFFFFF"/>
                </a:solidFill>
                <a:latin typeface="Arial"/>
                <a:ea typeface="Arial"/>
                <a:cs typeface="Arial"/>
                <a:sym typeface="Arial"/>
              </a:defRPr>
            </a:lvl2pPr>
            <a:lvl3pPr marL="1108710" indent="-194310" defTabSz="914400">
              <a:lnSpc>
                <a:spcPct val="90000"/>
              </a:lnSpc>
              <a:spcBef>
                <a:spcPts val="1000"/>
              </a:spcBef>
              <a:buFontTx/>
              <a:defRPr sz="1700" b="1">
                <a:solidFill>
                  <a:srgbClr val="FFFFFF"/>
                </a:solidFill>
                <a:latin typeface="Arial"/>
                <a:ea typeface="Arial"/>
                <a:cs typeface="Arial"/>
                <a:sym typeface="Arial"/>
              </a:defRPr>
            </a:lvl3pPr>
            <a:lvl4pPr marL="1565910" indent="-194310" defTabSz="914400">
              <a:lnSpc>
                <a:spcPct val="90000"/>
              </a:lnSpc>
              <a:spcBef>
                <a:spcPts val="1000"/>
              </a:spcBef>
              <a:buFontTx/>
              <a:buChar char="•"/>
              <a:defRPr sz="1700" b="1">
                <a:solidFill>
                  <a:srgbClr val="FFFFFF"/>
                </a:solidFill>
                <a:latin typeface="Arial"/>
                <a:ea typeface="Arial"/>
                <a:cs typeface="Arial"/>
                <a:sym typeface="Arial"/>
              </a:defRPr>
            </a:lvl4pPr>
            <a:lvl5pPr marL="2023110" indent="-194310" defTabSz="914400">
              <a:lnSpc>
                <a:spcPct val="90000"/>
              </a:lnSpc>
              <a:spcBef>
                <a:spcPts val="1000"/>
              </a:spcBef>
              <a:buFontTx/>
              <a:buChar char="•"/>
              <a:defRPr sz="1700" b="1">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87" name="Text Placeholder 19"/>
          <p:cNvSpPr>
            <a:spLocks noGrp="1"/>
          </p:cNvSpPr>
          <p:nvPr>
            <p:ph type="body" sz="quarter" idx="13"/>
          </p:nvPr>
        </p:nvSpPr>
        <p:spPr>
          <a:xfrm>
            <a:off x="396990" y="2504043"/>
            <a:ext cx="2700339" cy="381001"/>
          </a:xfrm>
          <a:prstGeom prst="rect">
            <a:avLst/>
          </a:prstGeom>
        </p:spPr>
        <p:txBody>
          <a:bodyPr/>
          <a:lstStyle/>
          <a:p>
            <a:pPr marL="0" indent="0" defTabSz="914400">
              <a:lnSpc>
                <a:spcPct val="90000"/>
              </a:lnSpc>
              <a:spcBef>
                <a:spcPts val="1000"/>
              </a:spcBef>
              <a:buSzTx/>
              <a:buFontTx/>
              <a:buNone/>
              <a:defRPr sz="2000" b="1">
                <a:solidFill>
                  <a:srgbClr val="FFFFFF"/>
                </a:solidFill>
                <a:latin typeface="Arial"/>
                <a:ea typeface="Arial"/>
                <a:cs typeface="Arial"/>
                <a:sym typeface="Arial"/>
              </a:defRPr>
            </a:pPr>
            <a:endParaRPr/>
          </a:p>
        </p:txBody>
      </p:sp>
      <p:sp>
        <p:nvSpPr>
          <p:cNvPr id="188" name="Rectangle 2"/>
          <p:cNvSpPr/>
          <p:nvPr/>
        </p:nvSpPr>
        <p:spPr>
          <a:xfrm>
            <a:off x="0" y="225480"/>
            <a:ext cx="9144000" cy="480357"/>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pic>
        <p:nvPicPr>
          <p:cNvPr id="189" name="Picture 9" descr="Picture 9"/>
          <p:cNvPicPr>
            <a:picLocks noChangeAspect="1"/>
          </p:cNvPicPr>
          <p:nvPr/>
        </p:nvPicPr>
        <p:blipFill>
          <a:blip r:embed="rId2"/>
          <a:stretch>
            <a:fillRect/>
          </a:stretch>
        </p:blipFill>
        <p:spPr>
          <a:xfrm>
            <a:off x="6629400" y="236355"/>
            <a:ext cx="2256037" cy="423422"/>
          </a:xfrm>
          <a:prstGeom prst="rect">
            <a:avLst/>
          </a:prstGeom>
          <a:ln w="12700">
            <a:miter lim="400000"/>
          </a:ln>
        </p:spPr>
      </p:pic>
      <p:pic>
        <p:nvPicPr>
          <p:cNvPr id="190" name="Picture 3" descr="Picture 3"/>
          <p:cNvPicPr>
            <a:picLocks noChangeAspect="1"/>
          </p:cNvPicPr>
          <p:nvPr/>
        </p:nvPicPr>
        <p:blipFill>
          <a:blip r:embed="rId3"/>
          <a:stretch>
            <a:fillRect/>
          </a:stretch>
        </p:blipFill>
        <p:spPr>
          <a:xfrm>
            <a:off x="390606" y="266410"/>
            <a:ext cx="2565401" cy="363309"/>
          </a:xfrm>
          <a:prstGeom prst="rect">
            <a:avLst/>
          </a:prstGeom>
          <a:ln w="12700">
            <a:miter lim="400000"/>
          </a:ln>
        </p:spPr>
      </p:pic>
      <p:sp>
        <p:nvSpPr>
          <p:cNvPr id="1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1_Blank">
    <p:bg>
      <p:bgPr>
        <a:solidFill>
          <a:srgbClr val="1E4B87"/>
        </a:solidFill>
        <a:effectLst/>
      </p:bgPr>
    </p:bg>
    <p:spTree>
      <p:nvGrpSpPr>
        <p:cNvPr id="1" name=""/>
        <p:cNvGrpSpPr/>
        <p:nvPr/>
      </p:nvGrpSpPr>
      <p:grpSpPr>
        <a:xfrm>
          <a:off x="0" y="0"/>
          <a:ext cx="0" cy="0"/>
          <a:chOff x="0" y="0"/>
          <a:chExt cx="0" cy="0"/>
        </a:xfrm>
      </p:grpSpPr>
      <p:sp>
        <p:nvSpPr>
          <p:cNvPr id="198"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endParaRPr/>
          </a:p>
        </p:txBody>
      </p:sp>
      <p:sp>
        <p:nvSpPr>
          <p:cNvPr id="199" name="Title Text"/>
          <p:cNvSpPr txBox="1">
            <a:spLocks noGrp="1"/>
          </p:cNvSpPr>
          <p:nvPr>
            <p:ph type="title"/>
          </p:nvPr>
        </p:nvSpPr>
        <p:spPr>
          <a:prstGeom prst="rect">
            <a:avLst/>
          </a:prstGeom>
        </p:spPr>
        <p:txBody>
          <a:bodyPr/>
          <a:lstStyle>
            <a:lvl1pPr defTabSz="914400">
              <a:lnSpc>
                <a:spcPct val="90000"/>
              </a:lnSpc>
            </a:lvl1pPr>
          </a:lstStyle>
          <a:p>
            <a:r>
              <a:t>Title Text</a:t>
            </a:r>
          </a:p>
        </p:txBody>
      </p:sp>
      <p:sp>
        <p:nvSpPr>
          <p:cNvPr id="2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07" name="Flowchart: Process 9"/>
          <p:cNvSpPr/>
          <p:nvPr/>
        </p:nvSpPr>
        <p:spPr>
          <a:xfrm>
            <a:off x="2514600" y="6410337"/>
            <a:ext cx="6635268" cy="457748"/>
          </a:xfrm>
          <a:prstGeom prst="rect">
            <a:avLst/>
          </a:prstGeom>
          <a:solidFill>
            <a:srgbClr val="1E4B87"/>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208" name="Title Text"/>
          <p:cNvSpPr txBox="1">
            <a:spLocks noGrp="1"/>
          </p:cNvSpPr>
          <p:nvPr>
            <p:ph type="title"/>
          </p:nvPr>
        </p:nvSpPr>
        <p:spPr>
          <a:xfrm>
            <a:off x="304800" y="0"/>
            <a:ext cx="5470527" cy="653854"/>
          </a:xfrm>
          <a:prstGeom prst="rect">
            <a:avLst/>
          </a:prstGeom>
        </p:spPr>
        <p:txBody>
          <a:bodyPr/>
          <a:lstStyle>
            <a:lvl1pPr defTabSz="914400">
              <a:lnSpc>
                <a:spcPct val="90000"/>
              </a:lnSpc>
              <a:defRPr sz="2400" i="0">
                <a:solidFill>
                  <a:srgbClr val="000000"/>
                </a:solidFill>
              </a:defRPr>
            </a:lvl1pPr>
          </a:lstStyle>
          <a:p>
            <a:r>
              <a:t>Title Text</a:t>
            </a:r>
          </a:p>
        </p:txBody>
      </p:sp>
      <p:sp>
        <p:nvSpPr>
          <p:cNvPr id="209" name="Straight Connector 8"/>
          <p:cNvSpPr/>
          <p:nvPr/>
        </p:nvSpPr>
        <p:spPr>
          <a:xfrm>
            <a:off x="0" y="653853"/>
            <a:ext cx="9144001" cy="1"/>
          </a:xfrm>
          <a:prstGeom prst="line">
            <a:avLst/>
          </a:prstGeom>
          <a:ln w="41275">
            <a:solidFill>
              <a:srgbClr val="BF5700"/>
            </a:solidFill>
            <a:miter/>
          </a:ln>
        </p:spPr>
        <p:txBody>
          <a:bodyPr lIns="45719" rIns="45719"/>
          <a:lstStyle/>
          <a:p>
            <a:endParaRPr/>
          </a:p>
        </p:txBody>
      </p:sp>
      <p:pic>
        <p:nvPicPr>
          <p:cNvPr id="210" name="Picture 1" descr="Picture 1"/>
          <p:cNvPicPr>
            <a:picLocks noChangeAspect="1"/>
          </p:cNvPicPr>
          <p:nvPr/>
        </p:nvPicPr>
        <p:blipFill>
          <a:blip r:embed="rId2"/>
          <a:stretch>
            <a:fillRect/>
          </a:stretch>
        </p:blipFill>
        <p:spPr>
          <a:xfrm>
            <a:off x="152400" y="6387212"/>
            <a:ext cx="2256037" cy="423422"/>
          </a:xfrm>
          <a:prstGeom prst="rect">
            <a:avLst/>
          </a:prstGeom>
          <a:ln w="12700">
            <a:miter lim="400000"/>
          </a:ln>
        </p:spPr>
      </p:pic>
      <p:sp>
        <p:nvSpPr>
          <p:cNvPr id="2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1_Blank">
    <p:spTree>
      <p:nvGrpSpPr>
        <p:cNvPr id="1" name=""/>
        <p:cNvGrpSpPr/>
        <p:nvPr/>
      </p:nvGrpSpPr>
      <p:grpSpPr>
        <a:xfrm>
          <a:off x="0" y="0"/>
          <a:ext cx="0" cy="0"/>
          <a:chOff x="0" y="0"/>
          <a:chExt cx="0" cy="0"/>
        </a:xfrm>
      </p:grpSpPr>
      <p:sp>
        <p:nvSpPr>
          <p:cNvPr id="30" name="Title Text"/>
          <p:cNvSpPr txBox="1">
            <a:spLocks noGrp="1"/>
          </p:cNvSpPr>
          <p:nvPr>
            <p:ph type="title"/>
          </p:nvPr>
        </p:nvSpPr>
        <p:spPr>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Slide">
    <p:bg>
      <p:bgPr>
        <a:solidFill>
          <a:srgbClr val="404040"/>
        </a:solidFill>
        <a:effectLst/>
      </p:bgPr>
    </p:bg>
    <p:spTree>
      <p:nvGrpSpPr>
        <p:cNvPr id="1" name=""/>
        <p:cNvGrpSpPr/>
        <p:nvPr/>
      </p:nvGrpSpPr>
      <p:grpSpPr>
        <a:xfrm>
          <a:off x="0" y="0"/>
          <a:ext cx="0" cy="0"/>
          <a:chOff x="0" y="0"/>
          <a:chExt cx="0" cy="0"/>
        </a:xfrm>
      </p:grpSpPr>
      <p:sp>
        <p:nvSpPr>
          <p:cNvPr id="52" name="Rectangle 8"/>
          <p:cNvSpPr/>
          <p:nvPr/>
        </p:nvSpPr>
        <p:spPr>
          <a:xfrm>
            <a:off x="0" y="0"/>
            <a:ext cx="9144000" cy="6858000"/>
          </a:xfrm>
          <a:prstGeom prst="rect">
            <a:avLst/>
          </a:prstGeom>
          <a:solidFill>
            <a:srgbClr val="1D1A36"/>
          </a:solidFill>
          <a:ln w="12700">
            <a:solidFill>
              <a:srgbClr val="42719B"/>
            </a:solidFill>
            <a:miter/>
          </a:ln>
        </p:spPr>
        <p:txBody>
          <a:bodyPr lIns="45719" rIns="45719" anchor="ctr"/>
          <a:lstStyle/>
          <a:p>
            <a:pPr algn="ctr">
              <a:defRPr>
                <a:solidFill>
                  <a:srgbClr val="FFFFFF"/>
                </a:solidFill>
              </a:defRPr>
            </a:pPr>
            <a:endParaRPr/>
          </a:p>
        </p:txBody>
      </p:sp>
      <p:sp>
        <p:nvSpPr>
          <p:cNvPr id="53" name="Flowchart: Process 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54" name="Title 1"/>
          <p:cNvSpPr txBox="1"/>
          <p:nvPr/>
        </p:nvSpPr>
        <p:spPr>
          <a:xfrm>
            <a:off x="426891" y="3962400"/>
            <a:ext cx="3535509" cy="4533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90" tIns="34290" rIns="34290" bIns="34290" anchor="ctr">
            <a:normAutofit/>
          </a:bodyPr>
          <a:lstStyle>
            <a:lvl1pPr>
              <a:defRPr sz="1900" b="1">
                <a:solidFill>
                  <a:srgbClr val="FFFFFF"/>
                </a:solidFill>
                <a:latin typeface="Arial"/>
                <a:ea typeface="Arial"/>
                <a:cs typeface="Arial"/>
                <a:sym typeface="Arial"/>
              </a:defRPr>
            </a:lvl1pPr>
          </a:lstStyle>
          <a:p>
            <a:r>
              <a:t>The Coding Bootcamp</a:t>
            </a:r>
          </a:p>
        </p:txBody>
      </p:sp>
      <p:sp>
        <p:nvSpPr>
          <p:cNvPr id="55" name="Title Text"/>
          <p:cNvSpPr txBox="1">
            <a:spLocks noGrp="1"/>
          </p:cNvSpPr>
          <p:nvPr>
            <p:ph type="title"/>
          </p:nvPr>
        </p:nvSpPr>
        <p:spPr>
          <a:prstGeom prst="rect">
            <a:avLst/>
          </a:prstGeom>
        </p:spPr>
        <p:txBody>
          <a:bodyPr/>
          <a:lstStyle>
            <a:lvl1pPr defTabSz="914400">
              <a:lnSpc>
                <a:spcPct val="90000"/>
              </a:lnSpc>
              <a:defRPr i="0"/>
            </a:lvl1pPr>
          </a:lstStyle>
          <a:p>
            <a:r>
              <a:t>Title Text</a:t>
            </a: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1_Blank">
    <p:bg>
      <p:bgPr>
        <a:solidFill>
          <a:srgbClr val="404040"/>
        </a:solidFill>
        <a:effectLst/>
      </p:bgPr>
    </p:bg>
    <p:spTree>
      <p:nvGrpSpPr>
        <p:cNvPr id="1" name=""/>
        <p:cNvGrpSpPr/>
        <p:nvPr/>
      </p:nvGrpSpPr>
      <p:grpSpPr>
        <a:xfrm>
          <a:off x="0" y="0"/>
          <a:ext cx="0" cy="0"/>
          <a:chOff x="0" y="0"/>
          <a:chExt cx="0" cy="0"/>
        </a:xfrm>
      </p:grpSpPr>
      <p:sp>
        <p:nvSpPr>
          <p:cNvPr id="63" name="Rectangle 5"/>
          <p:cNvSpPr/>
          <p:nvPr/>
        </p:nvSpPr>
        <p:spPr>
          <a:xfrm>
            <a:off x="0" y="0"/>
            <a:ext cx="9144000" cy="6858000"/>
          </a:xfrm>
          <a:prstGeom prst="rect">
            <a:avLst/>
          </a:prstGeom>
          <a:solidFill>
            <a:srgbClr val="1D1A36"/>
          </a:solidFill>
          <a:ln w="12700">
            <a:solidFill>
              <a:srgbClr val="42719B"/>
            </a:solidFill>
            <a:miter/>
          </a:ln>
        </p:spPr>
        <p:txBody>
          <a:bodyPr lIns="45719" rIns="45719" anchor="ctr"/>
          <a:lstStyle/>
          <a:p>
            <a:pPr algn="ctr">
              <a:defRPr>
                <a:solidFill>
                  <a:srgbClr val="FFFFFF"/>
                </a:solidFill>
              </a:defRPr>
            </a:pPr>
            <a:endParaRPr/>
          </a:p>
        </p:txBody>
      </p:sp>
      <p:sp>
        <p:nvSpPr>
          <p:cNvPr id="64"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endParaRPr/>
          </a:p>
        </p:txBody>
      </p:sp>
      <p:sp>
        <p:nvSpPr>
          <p:cNvPr id="65" name="Title Text"/>
          <p:cNvSpPr txBox="1">
            <a:spLocks noGrp="1"/>
          </p:cNvSpPr>
          <p:nvPr>
            <p:ph type="title"/>
          </p:nvPr>
        </p:nvSpPr>
        <p:spPr>
          <a:prstGeom prst="rect">
            <a:avLst/>
          </a:prstGeom>
        </p:spPr>
        <p:txBody>
          <a:bodyPr/>
          <a:lstStyle>
            <a:lvl1pPr defTabSz="914400">
              <a:lnSpc>
                <a:spcPct val="90000"/>
              </a:lnSpc>
            </a:lvl1pPr>
          </a:lstStyle>
          <a:p>
            <a:r>
              <a:t>Title Text</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73" name="Flowchart: Process 5"/>
          <p:cNvSpPr/>
          <p:nvPr/>
        </p:nvSpPr>
        <p:spPr>
          <a:xfrm>
            <a:off x="-1" y="6418964"/>
            <a:ext cx="9155743" cy="457748"/>
          </a:xfrm>
          <a:prstGeom prst="rect">
            <a:avLst/>
          </a:prstGeom>
          <a:solidFill>
            <a:srgbClr val="1D1A36"/>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74" name="Title Text"/>
          <p:cNvSpPr txBox="1">
            <a:spLocks noGrp="1"/>
          </p:cNvSpPr>
          <p:nvPr>
            <p:ph type="title"/>
          </p:nvPr>
        </p:nvSpPr>
        <p:spPr>
          <a:xfrm>
            <a:off x="304800" y="0"/>
            <a:ext cx="5470527" cy="653854"/>
          </a:xfrm>
          <a:prstGeom prst="rect">
            <a:avLst/>
          </a:prstGeom>
        </p:spPr>
        <p:txBody>
          <a:bodyPr/>
          <a:lstStyle>
            <a:lvl1pPr defTabSz="914400">
              <a:lnSpc>
                <a:spcPct val="90000"/>
              </a:lnSpc>
              <a:defRPr sz="2400" i="0">
                <a:solidFill>
                  <a:srgbClr val="000000"/>
                </a:solidFill>
              </a:defRPr>
            </a:lvl1pPr>
          </a:lstStyle>
          <a:p>
            <a:r>
              <a:t>Title Text</a:t>
            </a:r>
          </a:p>
        </p:txBody>
      </p:sp>
      <p:sp>
        <p:nvSpPr>
          <p:cNvPr id="75" name="Straight Connector 6"/>
          <p:cNvSpPr/>
          <p:nvPr/>
        </p:nvSpPr>
        <p:spPr>
          <a:xfrm>
            <a:off x="0" y="653853"/>
            <a:ext cx="9144001" cy="1"/>
          </a:xfrm>
          <a:prstGeom prst="line">
            <a:avLst/>
          </a:prstGeom>
          <a:ln w="41275">
            <a:solidFill>
              <a:srgbClr val="C83232"/>
            </a:solidFill>
            <a:miter/>
          </a:ln>
        </p:spPr>
        <p:txBody>
          <a:bodyPr lIns="45719" rIns="45719"/>
          <a:lstStyle/>
          <a:p>
            <a:endParaRP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pic>
        <p:nvPicPr>
          <p:cNvPr id="90" name="Picture 15" descr="Picture 15"/>
          <p:cNvPicPr>
            <a:picLocks noChangeAspect="1"/>
          </p:cNvPicPr>
          <p:nvPr/>
        </p:nvPicPr>
        <p:blipFill>
          <a:blip r:embed="rId2"/>
          <a:stretch>
            <a:fillRect/>
          </a:stretch>
        </p:blipFill>
        <p:spPr>
          <a:xfrm>
            <a:off x="0" y="34413"/>
            <a:ext cx="9144000" cy="6864081"/>
          </a:xfrm>
          <a:prstGeom prst="rect">
            <a:avLst/>
          </a:prstGeom>
          <a:ln w="12700">
            <a:miter lim="400000"/>
          </a:ln>
        </p:spPr>
      </p:pic>
      <p:sp>
        <p:nvSpPr>
          <p:cNvPr id="91" name="Flowchart: Process 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92" name="Title 1"/>
          <p:cNvSpPr txBox="1"/>
          <p:nvPr/>
        </p:nvSpPr>
        <p:spPr>
          <a:xfrm>
            <a:off x="426891" y="3962400"/>
            <a:ext cx="3535509" cy="4533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90" tIns="34290" rIns="34290" bIns="34290" anchor="ctr">
            <a:normAutofit/>
          </a:bodyPr>
          <a:lstStyle>
            <a:lvl1pPr>
              <a:defRPr sz="1900" b="1">
                <a:solidFill>
                  <a:srgbClr val="FFFFFF"/>
                </a:solidFill>
                <a:latin typeface="Arial"/>
                <a:ea typeface="Arial"/>
                <a:cs typeface="Arial"/>
                <a:sym typeface="Arial"/>
              </a:defRPr>
            </a:lvl1pPr>
          </a:lstStyle>
          <a:p>
            <a:r>
              <a:t>Rutgers Coding Bootcamp</a:t>
            </a:r>
          </a:p>
        </p:txBody>
      </p:sp>
      <p:sp>
        <p:nvSpPr>
          <p:cNvPr id="93" name="Title Text"/>
          <p:cNvSpPr txBox="1">
            <a:spLocks noGrp="1"/>
          </p:cNvSpPr>
          <p:nvPr>
            <p:ph type="title"/>
          </p:nvPr>
        </p:nvSpPr>
        <p:spPr>
          <a:prstGeom prst="rect">
            <a:avLst/>
          </a:prstGeom>
        </p:spPr>
        <p:txBody>
          <a:bodyPr/>
          <a:lstStyle>
            <a:lvl1pPr defTabSz="914400">
              <a:lnSpc>
                <a:spcPct val="90000"/>
              </a:lnSpc>
              <a:defRPr i="0"/>
            </a:lvl1pPr>
          </a:lstStyle>
          <a:p>
            <a:r>
              <a:t>Title Text</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1_Blank">
    <p:spTree>
      <p:nvGrpSpPr>
        <p:cNvPr id="1" name=""/>
        <p:cNvGrpSpPr/>
        <p:nvPr/>
      </p:nvGrpSpPr>
      <p:grpSpPr>
        <a:xfrm>
          <a:off x="0" y="0"/>
          <a:ext cx="0" cy="0"/>
          <a:chOff x="0" y="0"/>
          <a:chExt cx="0" cy="0"/>
        </a:xfrm>
      </p:grpSpPr>
      <p:pic>
        <p:nvPicPr>
          <p:cNvPr id="101" name="Picture 7" descr="Picture 7"/>
          <p:cNvPicPr>
            <a:picLocks noChangeAspect="1"/>
          </p:cNvPicPr>
          <p:nvPr/>
        </p:nvPicPr>
        <p:blipFill>
          <a:blip r:embed="rId2"/>
          <a:stretch>
            <a:fillRect/>
          </a:stretch>
        </p:blipFill>
        <p:spPr>
          <a:xfrm>
            <a:off x="0" y="0"/>
            <a:ext cx="9144000" cy="6864081"/>
          </a:xfrm>
          <a:prstGeom prst="rect">
            <a:avLst/>
          </a:prstGeom>
          <a:ln w="12700">
            <a:miter lim="400000"/>
          </a:ln>
        </p:spPr>
      </p:pic>
      <p:sp>
        <p:nvSpPr>
          <p:cNvPr id="102"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endParaRPr/>
          </a:p>
        </p:txBody>
      </p:sp>
      <p:sp>
        <p:nvSpPr>
          <p:cNvPr id="103" name="Title Text"/>
          <p:cNvSpPr txBox="1">
            <a:spLocks noGrp="1"/>
          </p:cNvSpPr>
          <p:nvPr>
            <p:ph type="title"/>
          </p:nvPr>
        </p:nvSpPr>
        <p:spPr>
          <a:prstGeom prst="rect">
            <a:avLst/>
          </a:prstGeom>
        </p:spPr>
        <p:txBody>
          <a:bodyPr/>
          <a:lstStyle>
            <a:lvl1pPr defTabSz="914400">
              <a:lnSpc>
                <a:spcPct val="90000"/>
              </a:lnSpc>
            </a:lvl1pPr>
          </a:lstStyle>
          <a:p>
            <a:r>
              <a:t>Title Text</a:t>
            </a: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111" name="Flowchart: Process 9"/>
          <p:cNvSpPr/>
          <p:nvPr/>
        </p:nvSpPr>
        <p:spPr>
          <a:xfrm>
            <a:off x="-5872" y="6410337"/>
            <a:ext cx="9155743" cy="457748"/>
          </a:xfrm>
          <a:prstGeom prst="rect">
            <a:avLst/>
          </a:prstGeom>
          <a:solidFill>
            <a:srgbClr val="D11034"/>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112" name="TextBox 13"/>
          <p:cNvSpPr txBox="1"/>
          <p:nvPr/>
        </p:nvSpPr>
        <p:spPr>
          <a:xfrm>
            <a:off x="533400" y="6531609"/>
            <a:ext cx="2787650" cy="2024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800">
                <a:solidFill>
                  <a:srgbClr val="FFFFFF"/>
                </a:solidFill>
                <a:latin typeface="Arial"/>
                <a:ea typeface="Arial"/>
                <a:cs typeface="Arial"/>
                <a:sym typeface="Arial"/>
              </a:defRPr>
            </a:lvl1pPr>
          </a:lstStyle>
          <a:p>
            <a:r>
              <a:t>© 2016 | UCFB - All Rights Reserved</a:t>
            </a:r>
          </a:p>
        </p:txBody>
      </p:sp>
      <p:sp>
        <p:nvSpPr>
          <p:cNvPr id="113" name="Title Text"/>
          <p:cNvSpPr txBox="1">
            <a:spLocks noGrp="1"/>
          </p:cNvSpPr>
          <p:nvPr>
            <p:ph type="title"/>
          </p:nvPr>
        </p:nvSpPr>
        <p:spPr>
          <a:xfrm>
            <a:off x="304800" y="0"/>
            <a:ext cx="5470527" cy="653854"/>
          </a:xfrm>
          <a:prstGeom prst="rect">
            <a:avLst/>
          </a:prstGeom>
        </p:spPr>
        <p:txBody>
          <a:bodyPr/>
          <a:lstStyle>
            <a:lvl1pPr defTabSz="914400">
              <a:lnSpc>
                <a:spcPct val="90000"/>
              </a:lnSpc>
              <a:defRPr sz="2400" i="0">
                <a:solidFill>
                  <a:srgbClr val="000000"/>
                </a:solidFill>
              </a:defRPr>
            </a:lvl1pPr>
          </a:lstStyle>
          <a:p>
            <a:r>
              <a:t>Title Text</a:t>
            </a:r>
          </a:p>
        </p:txBody>
      </p:sp>
      <p:sp>
        <p:nvSpPr>
          <p:cNvPr id="114" name="Straight Connector 8"/>
          <p:cNvSpPr/>
          <p:nvPr/>
        </p:nvSpPr>
        <p:spPr>
          <a:xfrm>
            <a:off x="0" y="653853"/>
            <a:ext cx="9144001" cy="1"/>
          </a:xfrm>
          <a:prstGeom prst="line">
            <a:avLst/>
          </a:prstGeom>
          <a:ln w="41275">
            <a:solidFill>
              <a:srgbClr val="C83232"/>
            </a:solidFill>
            <a:miter/>
          </a:ln>
        </p:spPr>
        <p:txBody>
          <a:bodyPr lIns="45719" rIns="45719"/>
          <a:lstStyle/>
          <a:p>
            <a:endParaRPr/>
          </a:p>
        </p:txBody>
      </p:sp>
      <p:pic>
        <p:nvPicPr>
          <p:cNvPr id="115" name="Picture 10" descr="Picture 10"/>
          <p:cNvPicPr>
            <a:picLocks noChangeAspect="1"/>
          </p:cNvPicPr>
          <p:nvPr/>
        </p:nvPicPr>
        <p:blipFill>
          <a:blip r:embed="rId2"/>
          <a:stretch>
            <a:fillRect/>
          </a:stretch>
        </p:blipFill>
        <p:spPr>
          <a:xfrm>
            <a:off x="-5871" y="6410337"/>
            <a:ext cx="3968271" cy="447663"/>
          </a:xfrm>
          <a:prstGeom prst="rect">
            <a:avLst/>
          </a:prstGeom>
          <a:ln w="12700">
            <a:miter lim="400000"/>
          </a:ln>
        </p:spPr>
      </p:pic>
      <p:sp>
        <p:nvSpPr>
          <p:cNvPr id="1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14"/>
          <p:cNvSpPr/>
          <p:nvPr/>
        </p:nvSpPr>
        <p:spPr>
          <a:xfrm>
            <a:off x="0" y="0"/>
            <a:ext cx="9144000" cy="6858000"/>
          </a:xfrm>
          <a:prstGeom prst="rect">
            <a:avLst/>
          </a:prstGeom>
          <a:solidFill>
            <a:srgbClr val="262626"/>
          </a:solidFill>
          <a:ln w="25400">
            <a:solidFill>
              <a:srgbClr val="3A5E8A"/>
            </a:solidFill>
          </a:ln>
        </p:spPr>
        <p:txBody>
          <a:bodyPr lIns="45719" rIns="45719" anchor="ctr"/>
          <a:lstStyle/>
          <a:p>
            <a:pPr algn="ctr">
              <a:defRPr>
                <a:solidFill>
                  <a:srgbClr val="FFFFFF"/>
                </a:solidFill>
              </a:defRPr>
            </a:pPr>
            <a:endParaRPr/>
          </a:p>
        </p:txBody>
      </p:sp>
      <p:sp>
        <p:nvSpPr>
          <p:cNvPr id="3" name="TextBox 15"/>
          <p:cNvSpPr txBox="1"/>
          <p:nvPr/>
        </p:nvSpPr>
        <p:spPr>
          <a:xfrm>
            <a:off x="533400" y="6531609"/>
            <a:ext cx="2787650" cy="2024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800">
                <a:solidFill>
                  <a:srgbClr val="FFFFFF"/>
                </a:solidFill>
                <a:latin typeface="Arial"/>
                <a:ea typeface="Arial"/>
                <a:cs typeface="Arial"/>
                <a:sym typeface="Arial"/>
              </a:defRPr>
            </a:lvl1pPr>
          </a:lstStyle>
          <a:p>
            <a:r>
              <a:t>© 2016 | Coding Boot Camp - All Rights Reserved</a:t>
            </a:r>
          </a:p>
        </p:txBody>
      </p:sp>
      <p:sp>
        <p:nvSpPr>
          <p:cNvPr id="4"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endParaRPr/>
          </a:p>
        </p:txBody>
      </p:sp>
      <p:sp>
        <p:nvSpPr>
          <p:cNvPr id="5" name="Title Text"/>
          <p:cNvSpPr txBox="1">
            <a:spLocks noGrp="1"/>
          </p:cNvSpPr>
          <p:nvPr>
            <p:ph type="title"/>
          </p:nvPr>
        </p:nvSpPr>
        <p:spPr>
          <a:xfrm>
            <a:off x="390606" y="2953542"/>
            <a:ext cx="8229601" cy="8718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Title Text</a:t>
            </a:r>
          </a:p>
        </p:txBody>
      </p:sp>
      <p:sp>
        <p:nvSpPr>
          <p:cNvPr id="6" name="Body Level One…"/>
          <p:cNvSpPr txBox="1">
            <a:spLocks noGrp="1"/>
          </p:cNvSpPr>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7" name="Slide Number"/>
          <p:cNvSpPr txBox="1">
            <a:spLocks noGrp="1"/>
          </p:cNvSpPr>
          <p:nvPr>
            <p:ph type="sldNum" sz="quarter" idx="2"/>
          </p:nvPr>
        </p:nvSpPr>
        <p:spPr>
          <a:xfrm>
            <a:off x="4419600" y="6172200"/>
            <a:ext cx="2133600" cy="368301"/>
          </a:xfrm>
          <a:prstGeom prst="rect">
            <a:avLst/>
          </a:prstGeom>
          <a:ln w="12700">
            <a:miter lim="400000"/>
          </a:ln>
        </p:spPr>
        <p:txBody>
          <a:bodyPr wrap="none" lIns="45719" rIns="45719" anchor="ctr">
            <a:spAutoFit/>
          </a:bodyPr>
          <a:lstStyle>
            <a:lvl1pPr algn="r">
              <a:defRPr sz="9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Lst>
  <p:transition spd="med"/>
  <p:txStyles>
    <p:titleStyle>
      <a:lvl1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1pPr>
      <a:lvl2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2pPr>
      <a:lvl3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3pPr>
      <a:lvl4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4pPr>
      <a:lvl5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5pPr>
      <a:lvl6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6pPr>
      <a:lvl7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7pPr>
      <a:lvl8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8pPr>
      <a:lvl9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9pPr>
    </p:titleStyle>
    <p:bodyStyle>
      <a:lvl1pPr marL="257175" marR="0" indent="-257175"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1pPr>
      <a:lvl2pPr marL="587829" marR="0" indent="-244929"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2pPr>
      <a:lvl3pPr marL="914400" marR="0" indent="-22860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3pPr>
      <a:lvl4pPr marL="1303019" marR="0" indent="-274319"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4pPr>
      <a:lvl5pPr marL="16459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5pPr>
      <a:lvl6pPr marL="19888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6pPr>
      <a:lvl7pPr marL="23317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7pPr>
      <a:lvl8pPr marL="26746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8pPr>
      <a:lvl9pPr marL="30175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http://lmgtfy.com/?q=google+fu" TargetMode="External"/><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9.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hyperlink" Target="https://www.youtube.com/watch?v=ieb6Svbc10E&amp;index=1&amp;list=PLgJ8UgkiorCnMLsUevoQRxH8t9bt7ne14" TargetMode="External"/><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D1A35"/>
        </a:solidFill>
        <a:effectLst/>
      </p:bgPr>
    </p:bg>
    <p:spTree>
      <p:nvGrpSpPr>
        <p:cNvPr id="1" name=""/>
        <p:cNvGrpSpPr/>
        <p:nvPr/>
      </p:nvGrpSpPr>
      <p:grpSpPr>
        <a:xfrm>
          <a:off x="0" y="0"/>
          <a:ext cx="0" cy="0"/>
          <a:chOff x="0" y="0"/>
          <a:chExt cx="0" cy="0"/>
        </a:xfrm>
      </p:grpSpPr>
      <p:sp>
        <p:nvSpPr>
          <p:cNvPr id="220" name="Title 1"/>
          <p:cNvSpPr txBox="1">
            <a:spLocks noGrp="1"/>
          </p:cNvSpPr>
          <p:nvPr>
            <p:ph type="title"/>
          </p:nvPr>
        </p:nvSpPr>
        <p:spPr>
          <a:xfrm>
            <a:off x="390606" y="2953542"/>
            <a:ext cx="8229601" cy="871860"/>
          </a:xfrm>
          <a:prstGeom prst="rect">
            <a:avLst/>
          </a:prstGeom>
        </p:spPr>
        <p:txBody>
          <a:bodyPr/>
          <a:lstStyle/>
          <a:p>
            <a:r>
              <a:t>The Zen of Coding</a:t>
            </a:r>
          </a:p>
        </p:txBody>
      </p:sp>
      <p:sp>
        <p:nvSpPr>
          <p:cNvPr id="221" name="TextBox 9"/>
          <p:cNvSpPr txBox="1"/>
          <p:nvPr/>
        </p:nvSpPr>
        <p:spPr>
          <a:xfrm>
            <a:off x="390605" y="3894456"/>
            <a:ext cx="2331540" cy="358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solidFill>
                  <a:srgbClr val="FFFFFF"/>
                </a:solidFill>
              </a:defRPr>
            </a:lvl1pPr>
          </a:lstStyle>
          <a:p>
            <a:r>
              <a:t>The Coding Bootcamp</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Title 1"/>
          <p:cNvSpPr txBox="1">
            <a:spLocks noGrp="1"/>
          </p:cNvSpPr>
          <p:nvPr>
            <p:ph type="title"/>
          </p:nvPr>
        </p:nvSpPr>
        <p:spPr>
          <a:xfrm>
            <a:off x="304799" y="-1"/>
            <a:ext cx="5470528" cy="653856"/>
          </a:xfrm>
          <a:prstGeom prst="rect">
            <a:avLst/>
          </a:prstGeom>
        </p:spPr>
        <p:txBody>
          <a:bodyPr/>
          <a:lstStyle/>
          <a:p>
            <a:r>
              <a:t>Don’t Be This Guy…</a:t>
            </a:r>
          </a:p>
        </p:txBody>
      </p:sp>
      <p:pic>
        <p:nvPicPr>
          <p:cNvPr id="296" name="Picture 2" descr="Picture 2"/>
          <p:cNvPicPr>
            <a:picLocks noChangeAspect="1"/>
          </p:cNvPicPr>
          <p:nvPr/>
        </p:nvPicPr>
        <p:blipFill>
          <a:blip r:embed="rId3"/>
          <a:stretch>
            <a:fillRect/>
          </a:stretch>
        </p:blipFill>
        <p:spPr>
          <a:xfrm>
            <a:off x="-6440" y="666732"/>
            <a:ext cx="9192195" cy="672179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0" name="Picture 2" descr="Picture 2"/>
          <p:cNvPicPr>
            <a:picLocks noChangeAspect="1"/>
          </p:cNvPicPr>
          <p:nvPr/>
        </p:nvPicPr>
        <p:blipFill>
          <a:blip r:embed="rId3"/>
          <a:stretch>
            <a:fillRect/>
          </a:stretch>
        </p:blipFill>
        <p:spPr>
          <a:xfrm>
            <a:off x="0" y="672098"/>
            <a:ext cx="9296400" cy="6201299"/>
          </a:xfrm>
          <a:prstGeom prst="rect">
            <a:avLst/>
          </a:prstGeom>
          <a:ln w="12700">
            <a:miter lim="400000"/>
          </a:ln>
        </p:spPr>
      </p:pic>
      <p:sp>
        <p:nvSpPr>
          <p:cNvPr id="301" name="Title 1"/>
          <p:cNvSpPr txBox="1">
            <a:spLocks noGrp="1"/>
          </p:cNvSpPr>
          <p:nvPr>
            <p:ph type="title"/>
          </p:nvPr>
        </p:nvSpPr>
        <p:spPr>
          <a:xfrm>
            <a:off x="304799" y="-1"/>
            <a:ext cx="5470528" cy="653856"/>
          </a:xfrm>
          <a:prstGeom prst="rect">
            <a:avLst/>
          </a:prstGeom>
        </p:spPr>
        <p:txBody>
          <a:bodyPr/>
          <a:lstStyle/>
          <a:p>
            <a:r>
              <a:t>This Should Be You.</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Title 1"/>
          <p:cNvSpPr txBox="1">
            <a:spLocks noGrp="1"/>
          </p:cNvSpPr>
          <p:nvPr>
            <p:ph type="title"/>
          </p:nvPr>
        </p:nvSpPr>
        <p:spPr>
          <a:xfrm>
            <a:off x="304799" y="-1"/>
            <a:ext cx="5470528" cy="653856"/>
          </a:xfrm>
          <a:prstGeom prst="rect">
            <a:avLst/>
          </a:prstGeom>
        </p:spPr>
        <p:txBody>
          <a:bodyPr/>
          <a:lstStyle/>
          <a:p>
            <a:r>
              <a:t>Our Mantra for Today and Beyond…</a:t>
            </a:r>
          </a:p>
        </p:txBody>
      </p:sp>
      <p:sp>
        <p:nvSpPr>
          <p:cNvPr id="306" name="TextBox 3"/>
          <p:cNvSpPr txBox="1"/>
          <p:nvPr/>
        </p:nvSpPr>
        <p:spPr>
          <a:xfrm>
            <a:off x="304800" y="3047999"/>
            <a:ext cx="8610600" cy="5480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3200" i="1">
                <a:latin typeface="Arial"/>
                <a:ea typeface="Arial"/>
                <a:cs typeface="Arial"/>
                <a:sym typeface="Arial"/>
              </a:defRPr>
            </a:lvl1pPr>
          </a:lstStyle>
          <a:p>
            <a:r>
              <a:t>When it comes to web development…</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Title 1"/>
          <p:cNvSpPr txBox="1">
            <a:spLocks noGrp="1"/>
          </p:cNvSpPr>
          <p:nvPr>
            <p:ph type="title"/>
          </p:nvPr>
        </p:nvSpPr>
        <p:spPr>
          <a:xfrm>
            <a:off x="304799" y="-1"/>
            <a:ext cx="5470528" cy="653856"/>
          </a:xfrm>
          <a:prstGeom prst="rect">
            <a:avLst/>
          </a:prstGeom>
        </p:spPr>
        <p:txBody>
          <a:bodyPr/>
          <a:lstStyle/>
          <a:p>
            <a:r>
              <a:t>Our Mantra for Today and Beyond…</a:t>
            </a:r>
          </a:p>
        </p:txBody>
      </p:sp>
      <p:sp>
        <p:nvSpPr>
          <p:cNvPr id="309" name="TextBox 3"/>
          <p:cNvSpPr txBox="1"/>
          <p:nvPr/>
        </p:nvSpPr>
        <p:spPr>
          <a:xfrm>
            <a:off x="304800" y="2743200"/>
            <a:ext cx="8610600" cy="12266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8000" i="1">
                <a:latin typeface="Arial"/>
                <a:ea typeface="Arial"/>
                <a:cs typeface="Arial"/>
                <a:sym typeface="Arial"/>
              </a:defRPr>
            </a:pPr>
            <a:r>
              <a:t>I know </a:t>
            </a:r>
            <a:r>
              <a:rPr b="1" u="sng"/>
              <a:t>nothing.</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TextBox 1"/>
          <p:cNvSpPr txBox="1"/>
          <p:nvPr/>
        </p:nvSpPr>
        <p:spPr>
          <a:xfrm>
            <a:off x="8305800" y="6400799"/>
            <a:ext cx="927100"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i="1">
                <a:latin typeface="Arial"/>
                <a:ea typeface="Arial"/>
                <a:cs typeface="Arial"/>
                <a:sym typeface="Arial"/>
              </a:defRPr>
            </a:lvl1pPr>
          </a:lstStyle>
          <a:p>
            <a:r>
              <a:t>You.</a:t>
            </a:r>
          </a:p>
        </p:txBody>
      </p:sp>
      <p:sp>
        <p:nvSpPr>
          <p:cNvPr id="314" name="Straight Arrow Connector 4"/>
          <p:cNvSpPr/>
          <p:nvPr/>
        </p:nvSpPr>
        <p:spPr>
          <a:xfrm flipH="1" flipV="1">
            <a:off x="8000999" y="6172199"/>
            <a:ext cx="304801" cy="228601"/>
          </a:xfrm>
          <a:prstGeom prst="line">
            <a:avLst/>
          </a:prstGeom>
          <a:ln w="6350">
            <a:solidFill>
              <a:srgbClr val="000000"/>
            </a:solidFill>
            <a:miter/>
            <a:tailEnd type="triangle"/>
          </a:ln>
        </p:spPr>
        <p:txBody>
          <a:bodyPr lIns="45719" rIns="45719"/>
          <a:lstStyle/>
          <a:p>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Title 1"/>
          <p:cNvSpPr txBox="1">
            <a:spLocks noGrp="1"/>
          </p:cNvSpPr>
          <p:nvPr>
            <p:ph type="title"/>
          </p:nvPr>
        </p:nvSpPr>
        <p:spPr>
          <a:xfrm>
            <a:off x="390606" y="2953542"/>
            <a:ext cx="8229601" cy="871860"/>
          </a:xfrm>
          <a:prstGeom prst="rect">
            <a:avLst/>
          </a:prstGeom>
        </p:spPr>
        <p:txBody>
          <a:bodyPr/>
          <a:lstStyle/>
          <a:p>
            <a:r>
              <a:t>The Path of Learning</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Title 1"/>
          <p:cNvSpPr txBox="1">
            <a:spLocks noGrp="1"/>
          </p:cNvSpPr>
          <p:nvPr>
            <p:ph type="title"/>
          </p:nvPr>
        </p:nvSpPr>
        <p:spPr>
          <a:xfrm>
            <a:off x="304799" y="-1"/>
            <a:ext cx="5470528" cy="653856"/>
          </a:xfrm>
          <a:prstGeom prst="rect">
            <a:avLst/>
          </a:prstGeom>
        </p:spPr>
        <p:txBody>
          <a:bodyPr/>
          <a:lstStyle/>
          <a:p>
            <a:r>
              <a:t>Nothing Comes Easy…</a:t>
            </a:r>
          </a:p>
        </p:txBody>
      </p:sp>
      <p:sp>
        <p:nvSpPr>
          <p:cNvPr id="323" name="Content Placeholder 2"/>
          <p:cNvSpPr txBox="1"/>
          <p:nvPr/>
        </p:nvSpPr>
        <p:spPr>
          <a:xfrm>
            <a:off x="289559" y="762000"/>
            <a:ext cx="8583816" cy="30934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indent="228600" algn="ctr">
              <a:lnSpc>
                <a:spcPct val="90000"/>
              </a:lnSpc>
              <a:defRPr sz="3200">
                <a:latin typeface="Arial"/>
                <a:ea typeface="Arial"/>
                <a:cs typeface="Arial"/>
                <a:sym typeface="Arial"/>
              </a:defRPr>
            </a:pPr>
            <a:endParaRPr/>
          </a:p>
          <a:p>
            <a:pPr indent="228600" algn="ctr">
              <a:lnSpc>
                <a:spcPct val="90000"/>
              </a:lnSpc>
              <a:defRPr sz="3200">
                <a:latin typeface="Arial"/>
                <a:ea typeface="Arial"/>
                <a:cs typeface="Arial"/>
                <a:sym typeface="Arial"/>
              </a:defRPr>
            </a:pPr>
            <a:endParaRPr/>
          </a:p>
          <a:p>
            <a:pPr indent="228600" algn="ctr">
              <a:lnSpc>
                <a:spcPct val="90000"/>
              </a:lnSpc>
              <a:defRPr sz="3200">
                <a:latin typeface="Arial"/>
                <a:ea typeface="Arial"/>
                <a:cs typeface="Arial"/>
                <a:sym typeface="Arial"/>
              </a:defRPr>
            </a:pPr>
            <a:endParaRPr/>
          </a:p>
          <a:p>
            <a:pPr indent="228600" algn="ctr">
              <a:lnSpc>
                <a:spcPct val="90000"/>
              </a:lnSpc>
              <a:defRPr sz="3200">
                <a:latin typeface="Arial"/>
                <a:ea typeface="Arial"/>
                <a:cs typeface="Arial"/>
                <a:sym typeface="Arial"/>
              </a:defRPr>
            </a:pPr>
            <a:endParaRPr/>
          </a:p>
          <a:p>
            <a:pPr indent="228600" algn="ctr">
              <a:lnSpc>
                <a:spcPct val="90000"/>
              </a:lnSpc>
              <a:defRPr sz="3200">
                <a:latin typeface="Arial"/>
                <a:ea typeface="Arial"/>
                <a:cs typeface="Arial"/>
                <a:sym typeface="Arial"/>
              </a:defRPr>
            </a:pPr>
            <a:br/>
            <a:r>
              <a:t>As students, you face three </a:t>
            </a:r>
            <a:endParaRPr sz="2800"/>
          </a:p>
          <a:p>
            <a:pPr indent="228600" algn="ctr">
              <a:lnSpc>
                <a:spcPct val="90000"/>
              </a:lnSpc>
              <a:defRPr sz="3200" b="1">
                <a:latin typeface="Arial"/>
                <a:ea typeface="Arial"/>
                <a:cs typeface="Arial"/>
                <a:sym typeface="Arial"/>
              </a:defRPr>
            </a:pPr>
            <a:r>
              <a:t>HUGE obstacles!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Title 1"/>
          <p:cNvSpPr txBox="1">
            <a:spLocks noGrp="1"/>
          </p:cNvSpPr>
          <p:nvPr>
            <p:ph type="title"/>
          </p:nvPr>
        </p:nvSpPr>
        <p:spPr>
          <a:xfrm>
            <a:off x="304799" y="-1"/>
            <a:ext cx="5470528" cy="653856"/>
          </a:xfrm>
          <a:prstGeom prst="rect">
            <a:avLst/>
          </a:prstGeom>
        </p:spPr>
        <p:txBody>
          <a:bodyPr/>
          <a:lstStyle/>
          <a:p>
            <a:r>
              <a:t>Obstacle #1 – The Great Confusion</a:t>
            </a:r>
          </a:p>
        </p:txBody>
      </p:sp>
      <p:pic>
        <p:nvPicPr>
          <p:cNvPr id="328" name="Picture 2" descr="Picture 2"/>
          <p:cNvPicPr>
            <a:picLocks noChangeAspect="1"/>
          </p:cNvPicPr>
          <p:nvPr/>
        </p:nvPicPr>
        <p:blipFill>
          <a:blip r:embed="rId3"/>
          <a:srcRect l="326" t="1124" b="1565"/>
          <a:stretch>
            <a:fillRect/>
          </a:stretch>
        </p:blipFill>
        <p:spPr>
          <a:xfrm>
            <a:off x="0" y="653854"/>
            <a:ext cx="9190143" cy="583198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Title 1"/>
          <p:cNvSpPr txBox="1">
            <a:spLocks noGrp="1"/>
          </p:cNvSpPr>
          <p:nvPr>
            <p:ph type="title"/>
          </p:nvPr>
        </p:nvSpPr>
        <p:spPr>
          <a:xfrm>
            <a:off x="304799" y="-1"/>
            <a:ext cx="5470528" cy="653856"/>
          </a:xfrm>
          <a:prstGeom prst="rect">
            <a:avLst/>
          </a:prstGeom>
        </p:spPr>
        <p:txBody>
          <a:bodyPr/>
          <a:lstStyle/>
          <a:p>
            <a:r>
              <a:t>Obstacle #2 – The Great Doubt</a:t>
            </a:r>
          </a:p>
        </p:txBody>
      </p:sp>
      <p:pic>
        <p:nvPicPr>
          <p:cNvPr id="333" name="Picture 4" descr="Picture 4"/>
          <p:cNvPicPr>
            <a:picLocks noChangeAspect="1"/>
          </p:cNvPicPr>
          <p:nvPr/>
        </p:nvPicPr>
        <p:blipFill>
          <a:blip r:embed="rId3"/>
          <a:stretch>
            <a:fillRect/>
          </a:stretch>
        </p:blipFill>
        <p:spPr>
          <a:xfrm>
            <a:off x="-690025" y="685800"/>
            <a:ext cx="10036868" cy="575178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Title 1"/>
          <p:cNvSpPr txBox="1">
            <a:spLocks noGrp="1"/>
          </p:cNvSpPr>
          <p:nvPr>
            <p:ph type="title"/>
          </p:nvPr>
        </p:nvSpPr>
        <p:spPr>
          <a:xfrm>
            <a:off x="304799" y="-1"/>
            <a:ext cx="5470528" cy="653856"/>
          </a:xfrm>
          <a:prstGeom prst="rect">
            <a:avLst/>
          </a:prstGeom>
        </p:spPr>
        <p:txBody>
          <a:bodyPr/>
          <a:lstStyle/>
          <a:p>
            <a:r>
              <a:t>Obstacle #3 – The Great Distance</a:t>
            </a:r>
          </a:p>
        </p:txBody>
      </p:sp>
      <p:pic>
        <p:nvPicPr>
          <p:cNvPr id="338" name="Picture 2" descr="Picture 2"/>
          <p:cNvPicPr>
            <a:picLocks noChangeAspect="1"/>
          </p:cNvPicPr>
          <p:nvPr/>
        </p:nvPicPr>
        <p:blipFill>
          <a:blip r:embed="rId3"/>
          <a:stretch>
            <a:fillRect/>
          </a:stretch>
        </p:blipFill>
        <p:spPr>
          <a:xfrm>
            <a:off x="-590192" y="653853"/>
            <a:ext cx="11029592" cy="620414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Title 1"/>
          <p:cNvSpPr txBox="1">
            <a:spLocks noGrp="1"/>
          </p:cNvSpPr>
          <p:nvPr>
            <p:ph type="title"/>
          </p:nvPr>
        </p:nvSpPr>
        <p:spPr>
          <a:xfrm>
            <a:off x="304800" y="-1"/>
            <a:ext cx="7620000" cy="653856"/>
          </a:xfrm>
          <a:prstGeom prst="rect">
            <a:avLst/>
          </a:prstGeom>
        </p:spPr>
        <p:txBody>
          <a:bodyPr/>
          <a:lstStyle/>
          <a:p>
            <a:r>
              <a:t>Quick Introductions! (30 seconds)</a:t>
            </a:r>
          </a:p>
        </p:txBody>
      </p:sp>
      <p:pic>
        <p:nvPicPr>
          <p:cNvPr id="224" name="Picture 10" descr="Picture 10"/>
          <p:cNvPicPr>
            <a:picLocks noChangeAspect="1"/>
          </p:cNvPicPr>
          <p:nvPr/>
        </p:nvPicPr>
        <p:blipFill>
          <a:blip r:embed="rId3"/>
          <a:stretch>
            <a:fillRect/>
          </a:stretch>
        </p:blipFill>
        <p:spPr>
          <a:xfrm>
            <a:off x="6705600" y="3962400"/>
            <a:ext cx="2286000" cy="2286001"/>
          </a:xfrm>
          <a:prstGeom prst="rect">
            <a:avLst/>
          </a:prstGeom>
          <a:ln w="12700">
            <a:miter lim="400000"/>
          </a:ln>
        </p:spPr>
      </p:pic>
      <p:sp>
        <p:nvSpPr>
          <p:cNvPr id="225" name="Shape 70"/>
          <p:cNvSpPr txBox="1"/>
          <p:nvPr/>
        </p:nvSpPr>
        <p:spPr>
          <a:xfrm>
            <a:off x="196850" y="838200"/>
            <a:ext cx="8947150" cy="56559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pPr marL="685800" indent="-457200" defTabSz="685800">
              <a:buSzPct val="100000"/>
              <a:buFont typeface="Arial"/>
              <a:buChar char="•"/>
              <a:defRPr sz="3200">
                <a:latin typeface="Arial"/>
                <a:ea typeface="Arial"/>
                <a:cs typeface="Arial"/>
                <a:sym typeface="Arial"/>
              </a:defRPr>
            </a:pPr>
            <a:r>
              <a:t>Name</a:t>
            </a:r>
            <a:endParaRPr sz="1500"/>
          </a:p>
          <a:p>
            <a:pPr marL="685800" indent="-457200" defTabSz="685800">
              <a:buSzPct val="100000"/>
              <a:buFont typeface="Arial"/>
              <a:buChar char="•"/>
              <a:defRPr sz="1500">
                <a:latin typeface="Arial"/>
                <a:ea typeface="Arial"/>
                <a:cs typeface="Arial"/>
                <a:sym typeface="Arial"/>
              </a:defRPr>
            </a:pPr>
            <a:endParaRPr sz="1500"/>
          </a:p>
          <a:p>
            <a:pPr marL="685800" indent="-457200" defTabSz="685800">
              <a:buSzPct val="100000"/>
              <a:buFont typeface="Arial"/>
              <a:buChar char="•"/>
              <a:defRPr sz="1500">
                <a:latin typeface="Arial"/>
                <a:ea typeface="Arial"/>
                <a:cs typeface="Arial"/>
                <a:sym typeface="Arial"/>
              </a:defRPr>
            </a:pPr>
            <a:endParaRPr sz="1500"/>
          </a:p>
          <a:p>
            <a:pPr marL="685800" indent="-457200" defTabSz="685800">
              <a:buSzPct val="100000"/>
              <a:buFont typeface="Arial"/>
              <a:buChar char="•"/>
              <a:defRPr sz="3200">
                <a:latin typeface="Arial"/>
                <a:ea typeface="Arial"/>
                <a:cs typeface="Arial"/>
                <a:sym typeface="Arial"/>
              </a:defRPr>
            </a:pPr>
            <a:r>
              <a:t>Location</a:t>
            </a:r>
            <a:endParaRPr sz="1500"/>
          </a:p>
          <a:p>
            <a:pPr marL="685800" indent="-457200" defTabSz="685800">
              <a:buSzPct val="100000"/>
              <a:buFont typeface="Arial"/>
              <a:buChar char="•"/>
              <a:defRPr sz="1500">
                <a:latin typeface="Arial"/>
                <a:ea typeface="Arial"/>
                <a:cs typeface="Arial"/>
                <a:sym typeface="Arial"/>
              </a:defRPr>
            </a:pPr>
            <a:endParaRPr sz="1500"/>
          </a:p>
          <a:p>
            <a:pPr marL="685800" indent="-457200" defTabSz="685800">
              <a:buSzPct val="100000"/>
              <a:buFont typeface="Arial"/>
              <a:buChar char="•"/>
              <a:defRPr sz="1500">
                <a:latin typeface="Arial"/>
                <a:ea typeface="Arial"/>
                <a:cs typeface="Arial"/>
                <a:sym typeface="Arial"/>
              </a:defRPr>
            </a:pPr>
            <a:endParaRPr sz="1500"/>
          </a:p>
          <a:p>
            <a:pPr marL="685800" indent="-457200" defTabSz="685800">
              <a:buSzPct val="100000"/>
              <a:buFont typeface="Arial"/>
              <a:buChar char="•"/>
              <a:defRPr sz="3200">
                <a:latin typeface="Arial"/>
                <a:ea typeface="Arial"/>
                <a:cs typeface="Arial"/>
                <a:sym typeface="Arial"/>
              </a:defRPr>
            </a:pPr>
            <a:r>
              <a:t>Background (Career, Education, Interests)</a:t>
            </a:r>
            <a:endParaRPr sz="1500"/>
          </a:p>
          <a:p>
            <a:pPr marL="685800" indent="-457200" defTabSz="685800">
              <a:buSzPct val="100000"/>
              <a:buFont typeface="Arial"/>
              <a:buChar char="•"/>
              <a:defRPr sz="1500">
                <a:latin typeface="Arial"/>
                <a:ea typeface="Arial"/>
                <a:cs typeface="Arial"/>
                <a:sym typeface="Arial"/>
              </a:defRPr>
            </a:pPr>
            <a:endParaRPr sz="1500"/>
          </a:p>
          <a:p>
            <a:pPr marL="685800" indent="-457200" defTabSz="685800">
              <a:buSzPct val="100000"/>
              <a:buFont typeface="Arial"/>
              <a:buChar char="•"/>
              <a:defRPr sz="1500">
                <a:latin typeface="Arial"/>
                <a:ea typeface="Arial"/>
                <a:cs typeface="Arial"/>
                <a:sym typeface="Arial"/>
              </a:defRPr>
            </a:pPr>
            <a:endParaRPr sz="1500"/>
          </a:p>
          <a:p>
            <a:pPr marL="685800" indent="-457200" defTabSz="685800">
              <a:buSzPct val="100000"/>
              <a:buFont typeface="Arial"/>
              <a:buChar char="•"/>
              <a:defRPr sz="3200">
                <a:latin typeface="Arial"/>
                <a:ea typeface="Arial"/>
                <a:cs typeface="Arial"/>
                <a:sym typeface="Arial"/>
              </a:defRPr>
            </a:pPr>
            <a:r>
              <a:t>Why learn web development?</a:t>
            </a:r>
            <a:endParaRPr sz="2400"/>
          </a:p>
          <a:p>
            <a:pPr marL="685800" indent="-457200" defTabSz="685800">
              <a:buSzPct val="100000"/>
              <a:buFont typeface="Arial"/>
              <a:buChar char="•"/>
              <a:defRPr sz="1500">
                <a:latin typeface="Arial"/>
                <a:ea typeface="Arial"/>
                <a:cs typeface="Arial"/>
                <a:sym typeface="Arial"/>
              </a:defRPr>
            </a:pPr>
            <a:endParaRPr sz="2400"/>
          </a:p>
          <a:p>
            <a:pPr marL="685800" indent="-457200" defTabSz="685800">
              <a:buSzPct val="100000"/>
              <a:buFont typeface="Arial"/>
              <a:buChar char="•"/>
              <a:defRPr sz="1500">
                <a:latin typeface="Arial"/>
                <a:ea typeface="Arial"/>
                <a:cs typeface="Arial"/>
                <a:sym typeface="Arial"/>
              </a:defRPr>
            </a:pPr>
            <a:endParaRPr sz="2400"/>
          </a:p>
          <a:p>
            <a:pPr marL="685800" indent="-457200" defTabSz="685800">
              <a:buSzPct val="100000"/>
              <a:buFont typeface="Arial"/>
              <a:buChar char="•"/>
              <a:defRPr sz="3200">
                <a:latin typeface="Arial"/>
                <a:ea typeface="Arial"/>
                <a:cs typeface="Arial"/>
                <a:sym typeface="Arial"/>
              </a:defRPr>
            </a:pPr>
            <a:r>
              <a:t>Excited about class?</a:t>
            </a:r>
            <a:endParaRPr sz="2400"/>
          </a:p>
          <a:p>
            <a:pPr marL="685800" indent="-457200" defTabSz="685800">
              <a:buSzPct val="100000"/>
              <a:buFont typeface="Arial"/>
              <a:buChar char="•"/>
              <a:defRPr sz="3200">
                <a:latin typeface="Arial"/>
                <a:ea typeface="Arial"/>
                <a:cs typeface="Arial"/>
                <a:sym typeface="Arial"/>
              </a:defRPr>
            </a:pPr>
            <a:endParaRPr sz="2400"/>
          </a:p>
          <a:p>
            <a:pPr indent="228600" defTabSz="685800">
              <a:defRPr sz="3200">
                <a:latin typeface="Arial"/>
                <a:ea typeface="Arial"/>
                <a:cs typeface="Arial"/>
                <a:sym typeface="Arial"/>
              </a:defRPr>
            </a:pPr>
            <a:endParaRPr sz="240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Title 1"/>
          <p:cNvSpPr txBox="1">
            <a:spLocks noGrp="1"/>
          </p:cNvSpPr>
          <p:nvPr>
            <p:ph type="title"/>
          </p:nvPr>
        </p:nvSpPr>
        <p:spPr>
          <a:xfrm>
            <a:off x="304799" y="-1"/>
            <a:ext cx="5470528" cy="653856"/>
          </a:xfrm>
          <a:prstGeom prst="rect">
            <a:avLst/>
          </a:prstGeom>
        </p:spPr>
        <p:txBody>
          <a:bodyPr/>
          <a:lstStyle/>
          <a:p>
            <a:r>
              <a:t>Nothing Comes Easy…</a:t>
            </a:r>
          </a:p>
        </p:txBody>
      </p:sp>
      <p:sp>
        <p:nvSpPr>
          <p:cNvPr id="343" name="Content Placeholder 2"/>
          <p:cNvSpPr txBox="1"/>
          <p:nvPr/>
        </p:nvSpPr>
        <p:spPr>
          <a:xfrm>
            <a:off x="289559" y="762000"/>
            <a:ext cx="8583816" cy="32266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indent="228600">
              <a:lnSpc>
                <a:spcPct val="90000"/>
              </a:lnSpc>
              <a:defRPr sz="3200" b="1" u="sng">
                <a:latin typeface="Arial"/>
                <a:ea typeface="Arial"/>
                <a:cs typeface="Arial"/>
                <a:sym typeface="Arial"/>
              </a:defRPr>
            </a:pPr>
            <a:endParaRPr/>
          </a:p>
          <a:p>
            <a:pPr indent="228600">
              <a:lnSpc>
                <a:spcPct val="90000"/>
              </a:lnSpc>
              <a:defRPr sz="3200" b="1" u="sng">
                <a:latin typeface="Arial"/>
                <a:ea typeface="Arial"/>
                <a:cs typeface="Arial"/>
                <a:sym typeface="Arial"/>
              </a:defRPr>
            </a:pPr>
            <a:r>
              <a:t>Learning to Code Requires Two Things:</a:t>
            </a:r>
            <a:endParaRPr sz="2800"/>
          </a:p>
          <a:p>
            <a:pPr indent="228600">
              <a:lnSpc>
                <a:spcPct val="90000"/>
              </a:lnSpc>
              <a:defRPr sz="3200" b="1" u="sng">
                <a:latin typeface="Arial"/>
                <a:ea typeface="Arial"/>
                <a:cs typeface="Arial"/>
                <a:sym typeface="Arial"/>
              </a:defRPr>
            </a:pPr>
            <a:endParaRPr sz="2800"/>
          </a:p>
          <a:p>
            <a:pPr marL="1200150" lvl="1" indent="-514350">
              <a:lnSpc>
                <a:spcPct val="90000"/>
              </a:lnSpc>
              <a:buSzPct val="100000"/>
              <a:buAutoNum type="arabicPeriod"/>
              <a:defRPr sz="2800">
                <a:latin typeface="Arial"/>
                <a:ea typeface="Arial"/>
                <a:cs typeface="Arial"/>
                <a:sym typeface="Arial"/>
              </a:defRPr>
            </a:pPr>
            <a:r>
              <a:t>Persisting in the face of something that feels </a:t>
            </a:r>
            <a:r>
              <a:rPr u="sng"/>
              <a:t>incredibly hard and confusing</a:t>
            </a:r>
            <a:r>
              <a:t>.</a:t>
            </a:r>
            <a:endParaRPr sz="2400"/>
          </a:p>
          <a:p>
            <a:pPr marL="1200150" lvl="1" indent="-514350">
              <a:lnSpc>
                <a:spcPct val="90000"/>
              </a:lnSpc>
              <a:buSzPct val="100000"/>
              <a:buAutoNum type="arabicPeriod"/>
              <a:defRPr sz="2800">
                <a:latin typeface="Arial"/>
                <a:ea typeface="Arial"/>
                <a:cs typeface="Arial"/>
                <a:sym typeface="Arial"/>
              </a:defRPr>
            </a:pPr>
            <a:endParaRPr sz="2400"/>
          </a:p>
          <a:p>
            <a:pPr marL="1200150" lvl="1" indent="-514350">
              <a:lnSpc>
                <a:spcPct val="90000"/>
              </a:lnSpc>
              <a:buSzPct val="100000"/>
              <a:buAutoNum type="arabicPeriod" startAt="2"/>
              <a:defRPr sz="2800">
                <a:latin typeface="Arial"/>
                <a:ea typeface="Arial"/>
                <a:cs typeface="Arial"/>
                <a:sym typeface="Arial"/>
              </a:defRPr>
            </a:pPr>
            <a:r>
              <a:t>Maintaining the self-confidence necessary to believe that you </a:t>
            </a:r>
            <a:r>
              <a:rPr u="sng"/>
              <a:t>CAN DO THIS</a:t>
            </a:r>
            <a:r>
              <a:t>.</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Rectangle 4"/>
          <p:cNvSpPr/>
          <p:nvPr/>
        </p:nvSpPr>
        <p:spPr>
          <a:xfrm>
            <a:off x="0" y="669700"/>
            <a:ext cx="9144000" cy="4892900"/>
          </a:xfrm>
          <a:prstGeom prst="rect">
            <a:avLst/>
          </a:prstGeom>
          <a:solidFill>
            <a:srgbClr val="DEEBF7"/>
          </a:solidFill>
          <a:ln w="12700">
            <a:miter lim="400000"/>
          </a:ln>
        </p:spPr>
        <p:txBody>
          <a:bodyPr lIns="45719" rIns="45719" anchor="ctr"/>
          <a:lstStyle/>
          <a:p>
            <a:pPr algn="ctr">
              <a:defRPr>
                <a:solidFill>
                  <a:srgbClr val="FFFFFF"/>
                </a:solidFill>
              </a:defRPr>
            </a:pPr>
            <a:endParaRPr/>
          </a:p>
        </p:txBody>
      </p:sp>
      <p:sp>
        <p:nvSpPr>
          <p:cNvPr id="348" name="Title 1"/>
          <p:cNvSpPr txBox="1">
            <a:spLocks noGrp="1"/>
          </p:cNvSpPr>
          <p:nvPr>
            <p:ph type="title"/>
          </p:nvPr>
        </p:nvSpPr>
        <p:spPr>
          <a:xfrm>
            <a:off x="304799" y="-1"/>
            <a:ext cx="5470528" cy="653856"/>
          </a:xfrm>
          <a:prstGeom prst="rect">
            <a:avLst/>
          </a:prstGeom>
        </p:spPr>
        <p:txBody>
          <a:bodyPr/>
          <a:lstStyle/>
          <a:p>
            <a:r>
              <a:t>Learning is “Frustrating”</a:t>
            </a:r>
          </a:p>
        </p:txBody>
      </p:sp>
      <p:sp>
        <p:nvSpPr>
          <p:cNvPr id="349" name="Content Placeholder 2"/>
          <p:cNvSpPr txBox="1"/>
          <p:nvPr/>
        </p:nvSpPr>
        <p:spPr>
          <a:xfrm>
            <a:off x="457200" y="838200"/>
            <a:ext cx="8229600" cy="44094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nSpc>
                <a:spcPct val="90000"/>
              </a:lnSpc>
              <a:spcBef>
                <a:spcPts val="1000"/>
              </a:spcBef>
              <a:defRPr sz="2800">
                <a:latin typeface="Arial"/>
                <a:ea typeface="Arial"/>
                <a:cs typeface="Arial"/>
                <a:sym typeface="Arial"/>
              </a:defRPr>
            </a:pPr>
            <a:r>
              <a:t>“You can’t tell whether you’re learning something when you’re learning it—in fact, </a:t>
            </a:r>
            <a:r>
              <a:rPr b="1" u="sng"/>
              <a:t>learning feels a lot more like frustration</a:t>
            </a:r>
            <a:r>
              <a:t>.”</a:t>
            </a:r>
          </a:p>
          <a:p>
            <a:pPr>
              <a:lnSpc>
                <a:spcPct val="90000"/>
              </a:lnSpc>
              <a:spcBef>
                <a:spcPts val="1000"/>
              </a:spcBef>
              <a:defRPr sz="2800">
                <a:latin typeface="Arial"/>
                <a:ea typeface="Arial"/>
                <a:cs typeface="Arial"/>
                <a:sym typeface="Arial"/>
              </a:defRPr>
            </a:pPr>
            <a:endParaRPr/>
          </a:p>
          <a:p>
            <a:pPr>
              <a:lnSpc>
                <a:spcPct val="90000"/>
              </a:lnSpc>
              <a:spcBef>
                <a:spcPts val="1000"/>
              </a:spcBef>
              <a:defRPr sz="2800">
                <a:latin typeface="Arial"/>
                <a:ea typeface="Arial"/>
                <a:cs typeface="Arial"/>
                <a:sym typeface="Arial"/>
              </a:defRPr>
            </a:pPr>
            <a: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p:txBody>
      </p:sp>
      <p:sp>
        <p:nvSpPr>
          <p:cNvPr id="350" name="Rectangle 2"/>
          <p:cNvSpPr txBox="1"/>
          <p:nvPr/>
        </p:nvSpPr>
        <p:spPr>
          <a:xfrm>
            <a:off x="952500" y="5629140"/>
            <a:ext cx="7239000" cy="6173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i="1">
                <a:latin typeface="Arial"/>
                <a:ea typeface="Arial"/>
                <a:cs typeface="Arial"/>
                <a:sym typeface="Arial"/>
              </a:defRPr>
            </a:lvl1pPr>
          </a:lstStyle>
          <a:p>
            <a:r>
              <a:t>Jeff Dickey, Author of Write Modern Web Apps with the MEAN Stack: Mongo, Express, AngularJS, and Node.JS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Rectangle 8"/>
          <p:cNvSpPr/>
          <p:nvPr/>
        </p:nvSpPr>
        <p:spPr>
          <a:xfrm>
            <a:off x="-1" y="676038"/>
            <a:ext cx="9155743" cy="5763400"/>
          </a:xfrm>
          <a:prstGeom prst="rect">
            <a:avLst/>
          </a:prstGeom>
          <a:solidFill>
            <a:srgbClr val="2E75B6"/>
          </a:solidFill>
          <a:ln w="12700">
            <a:miter lim="400000"/>
          </a:ln>
        </p:spPr>
        <p:txBody>
          <a:bodyPr lIns="45719" rIns="45719" anchor="ctr"/>
          <a:lstStyle/>
          <a:p>
            <a:pPr algn="ctr">
              <a:defRPr>
                <a:solidFill>
                  <a:srgbClr val="FFFFFF"/>
                </a:solidFill>
              </a:defRPr>
            </a:pPr>
            <a:endParaRPr/>
          </a:p>
        </p:txBody>
      </p:sp>
      <p:sp>
        <p:nvSpPr>
          <p:cNvPr id="355" name="Title 1"/>
          <p:cNvSpPr txBox="1">
            <a:spLocks noGrp="1"/>
          </p:cNvSpPr>
          <p:nvPr>
            <p:ph type="title"/>
          </p:nvPr>
        </p:nvSpPr>
        <p:spPr>
          <a:xfrm>
            <a:off x="304799" y="-1"/>
            <a:ext cx="5470528" cy="653856"/>
          </a:xfrm>
          <a:prstGeom prst="rect">
            <a:avLst/>
          </a:prstGeom>
        </p:spPr>
        <p:txBody>
          <a:bodyPr/>
          <a:lstStyle/>
          <a:p>
            <a:r>
              <a:t>Advice for the Journey</a:t>
            </a:r>
          </a:p>
        </p:txBody>
      </p:sp>
      <p:pic>
        <p:nvPicPr>
          <p:cNvPr id="356" name="Picture 2" descr="Picture 2"/>
          <p:cNvPicPr>
            <a:picLocks noChangeAspect="1"/>
          </p:cNvPicPr>
          <p:nvPr/>
        </p:nvPicPr>
        <p:blipFill>
          <a:blip r:embed="rId2"/>
          <a:stretch>
            <a:fillRect/>
          </a:stretch>
        </p:blipFill>
        <p:spPr>
          <a:xfrm>
            <a:off x="5775326" y="3177381"/>
            <a:ext cx="3042685" cy="3008753"/>
          </a:xfrm>
          <a:prstGeom prst="rect">
            <a:avLst/>
          </a:prstGeom>
          <a:ln w="12700">
            <a:miter lim="400000"/>
          </a:ln>
        </p:spPr>
      </p:pic>
      <p:sp>
        <p:nvSpPr>
          <p:cNvPr id="357" name="Content Placeholder 2"/>
          <p:cNvSpPr txBox="1"/>
          <p:nvPr/>
        </p:nvSpPr>
        <p:spPr>
          <a:xfrm>
            <a:off x="443344" y="914400"/>
            <a:ext cx="8229601" cy="32699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indent="228600">
              <a:lnSpc>
                <a:spcPct val="90000"/>
              </a:lnSpc>
              <a:defRPr sz="2800" u="sng">
                <a:solidFill>
                  <a:srgbClr val="FFFFFF"/>
                </a:solidFill>
                <a:latin typeface="Arial"/>
                <a:ea typeface="Arial"/>
                <a:cs typeface="Arial"/>
                <a:sym typeface="Arial"/>
              </a:defRPr>
            </a:pPr>
            <a:r>
              <a:t>Throughout this course, always remember to:</a:t>
            </a:r>
          </a:p>
          <a:p>
            <a:pPr indent="228600">
              <a:lnSpc>
                <a:spcPct val="90000"/>
              </a:lnSpc>
              <a:defRPr sz="2800">
                <a:solidFill>
                  <a:srgbClr val="FFFFFF"/>
                </a:solidFill>
                <a:latin typeface="Arial"/>
                <a:ea typeface="Arial"/>
                <a:cs typeface="Arial"/>
                <a:sym typeface="Arial"/>
              </a:defRPr>
            </a:pPr>
            <a:endParaRPr/>
          </a:p>
          <a:p>
            <a:pPr marL="742950" indent="-514350">
              <a:lnSpc>
                <a:spcPct val="90000"/>
              </a:lnSpc>
              <a:buSzPct val="100000"/>
              <a:buAutoNum type="arabicPeriod"/>
              <a:defRPr sz="3600" b="1" i="1">
                <a:solidFill>
                  <a:srgbClr val="FFFFFF"/>
                </a:solidFill>
                <a:latin typeface="Arial"/>
                <a:ea typeface="Arial"/>
                <a:cs typeface="Arial"/>
                <a:sym typeface="Arial"/>
              </a:defRPr>
            </a:pPr>
            <a:r>
              <a:t> Work Hard!!</a:t>
            </a:r>
            <a:endParaRPr sz="2800"/>
          </a:p>
          <a:p>
            <a:pPr marL="742950" indent="-514350">
              <a:lnSpc>
                <a:spcPct val="90000"/>
              </a:lnSpc>
              <a:buSzPct val="100000"/>
              <a:buAutoNum type="arabicPeriod"/>
              <a:defRPr sz="3600">
                <a:solidFill>
                  <a:srgbClr val="FFFFFF"/>
                </a:solidFill>
                <a:latin typeface="Arial"/>
                <a:ea typeface="Arial"/>
                <a:cs typeface="Arial"/>
                <a:sym typeface="Arial"/>
              </a:defRPr>
            </a:pPr>
            <a:endParaRPr sz="2800"/>
          </a:p>
          <a:p>
            <a:pPr marL="742950" indent="-514350" algn="ctr">
              <a:lnSpc>
                <a:spcPct val="90000"/>
              </a:lnSpc>
              <a:buSzPct val="100000"/>
              <a:buAutoNum type="arabicPeriod" startAt="3"/>
              <a:defRPr sz="3600">
                <a:solidFill>
                  <a:srgbClr val="FFFFFF"/>
                </a:solidFill>
                <a:latin typeface="Arial"/>
                <a:ea typeface="Arial"/>
                <a:cs typeface="Arial"/>
                <a:sym typeface="Arial"/>
              </a:defRPr>
            </a:pPr>
            <a:endParaRPr sz="2800"/>
          </a:p>
          <a:p>
            <a:pPr indent="228600">
              <a:lnSpc>
                <a:spcPct val="90000"/>
              </a:lnSpc>
              <a:defRPr sz="3600">
                <a:solidFill>
                  <a:srgbClr val="FFFFFF"/>
                </a:solidFill>
                <a:latin typeface="Arial"/>
                <a:ea typeface="Arial"/>
                <a:cs typeface="Arial"/>
                <a:sym typeface="Arial"/>
              </a:defRPr>
            </a:pPr>
            <a:endParaRPr sz="280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Title 1"/>
          <p:cNvSpPr txBox="1">
            <a:spLocks noGrp="1"/>
          </p:cNvSpPr>
          <p:nvPr>
            <p:ph type="title"/>
          </p:nvPr>
        </p:nvSpPr>
        <p:spPr>
          <a:xfrm>
            <a:off x="304799" y="-1"/>
            <a:ext cx="5470528" cy="653856"/>
          </a:xfrm>
          <a:prstGeom prst="rect">
            <a:avLst/>
          </a:prstGeom>
        </p:spPr>
        <p:txBody>
          <a:bodyPr/>
          <a:lstStyle/>
          <a:p>
            <a:r>
              <a:t>Advice for the Journey</a:t>
            </a:r>
          </a:p>
        </p:txBody>
      </p:sp>
      <p:sp>
        <p:nvSpPr>
          <p:cNvPr id="360" name="Rectangle 8"/>
          <p:cNvSpPr/>
          <p:nvPr/>
        </p:nvSpPr>
        <p:spPr>
          <a:xfrm>
            <a:off x="-1" y="676038"/>
            <a:ext cx="9155743" cy="5763400"/>
          </a:xfrm>
          <a:prstGeom prst="rect">
            <a:avLst/>
          </a:prstGeom>
          <a:solidFill>
            <a:srgbClr val="2E75B6"/>
          </a:solidFill>
          <a:ln w="12700">
            <a:miter lim="400000"/>
          </a:ln>
        </p:spPr>
        <p:txBody>
          <a:bodyPr lIns="45719" rIns="45719" anchor="ctr"/>
          <a:lstStyle/>
          <a:p>
            <a:pPr algn="ctr">
              <a:defRPr>
                <a:solidFill>
                  <a:srgbClr val="FFFFFF"/>
                </a:solidFill>
              </a:defRPr>
            </a:pPr>
            <a:endParaRPr/>
          </a:p>
        </p:txBody>
      </p:sp>
      <p:pic>
        <p:nvPicPr>
          <p:cNvPr id="361" name="Picture 4" descr="Picture 4"/>
          <p:cNvPicPr>
            <a:picLocks noChangeAspect="1"/>
          </p:cNvPicPr>
          <p:nvPr/>
        </p:nvPicPr>
        <p:blipFill>
          <a:blip r:embed="rId2"/>
          <a:srcRect b="3604"/>
          <a:stretch>
            <a:fillRect/>
          </a:stretch>
        </p:blipFill>
        <p:spPr>
          <a:xfrm>
            <a:off x="5102159" y="3657599"/>
            <a:ext cx="3607277" cy="2607947"/>
          </a:xfrm>
          <a:prstGeom prst="rect">
            <a:avLst/>
          </a:prstGeom>
          <a:ln w="12700">
            <a:miter lim="400000"/>
          </a:ln>
        </p:spPr>
      </p:pic>
      <p:sp>
        <p:nvSpPr>
          <p:cNvPr id="362" name="Content Placeholder 2"/>
          <p:cNvSpPr txBox="1"/>
          <p:nvPr/>
        </p:nvSpPr>
        <p:spPr>
          <a:xfrm>
            <a:off x="443344" y="914400"/>
            <a:ext cx="8229601" cy="37515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indent="228600">
              <a:lnSpc>
                <a:spcPct val="90000"/>
              </a:lnSpc>
              <a:defRPr sz="2800" u="sng">
                <a:solidFill>
                  <a:srgbClr val="FFFFFF"/>
                </a:solidFill>
                <a:latin typeface="Arial"/>
                <a:ea typeface="Arial"/>
                <a:cs typeface="Arial"/>
                <a:sym typeface="Arial"/>
              </a:defRPr>
            </a:pPr>
            <a:r>
              <a:t>Throughout this course, always remember to:</a:t>
            </a:r>
          </a:p>
          <a:p>
            <a:pPr indent="228600">
              <a:lnSpc>
                <a:spcPct val="90000"/>
              </a:lnSpc>
              <a:defRPr sz="2800">
                <a:solidFill>
                  <a:srgbClr val="FFFFFF"/>
                </a:solidFill>
                <a:latin typeface="Arial"/>
                <a:ea typeface="Arial"/>
                <a:cs typeface="Arial"/>
                <a:sym typeface="Arial"/>
              </a:defRPr>
            </a:pPr>
            <a:endParaRPr/>
          </a:p>
          <a:p>
            <a:pPr marL="742950" indent="-514350">
              <a:lnSpc>
                <a:spcPct val="90000"/>
              </a:lnSpc>
              <a:buSzPct val="100000"/>
              <a:buAutoNum type="arabicPeriod"/>
              <a:defRPr sz="3600" i="1">
                <a:solidFill>
                  <a:srgbClr val="FFFFFF"/>
                </a:solidFill>
                <a:latin typeface="Arial"/>
                <a:ea typeface="Arial"/>
                <a:cs typeface="Arial"/>
                <a:sym typeface="Arial"/>
              </a:defRPr>
            </a:pPr>
            <a:r>
              <a:t> Work Hard!!</a:t>
            </a:r>
            <a:endParaRPr sz="2800"/>
          </a:p>
          <a:p>
            <a:pPr marL="742950" indent="-514350">
              <a:lnSpc>
                <a:spcPct val="90000"/>
              </a:lnSpc>
              <a:buSzPct val="100000"/>
              <a:buAutoNum type="arabicPeriod"/>
              <a:defRPr sz="3600">
                <a:solidFill>
                  <a:srgbClr val="FFFFFF"/>
                </a:solidFill>
                <a:latin typeface="Arial"/>
                <a:ea typeface="Arial"/>
                <a:cs typeface="Arial"/>
                <a:sym typeface="Arial"/>
              </a:defRPr>
            </a:pPr>
            <a:endParaRPr sz="2800"/>
          </a:p>
          <a:p>
            <a:pPr marL="742950" indent="-514350">
              <a:lnSpc>
                <a:spcPct val="90000"/>
              </a:lnSpc>
              <a:buSzPct val="100000"/>
              <a:buAutoNum type="arabicPeriod" startAt="2"/>
              <a:defRPr sz="3600" b="1" i="1">
                <a:solidFill>
                  <a:srgbClr val="FFFFFF"/>
                </a:solidFill>
                <a:latin typeface="Arial"/>
                <a:ea typeface="Arial"/>
                <a:cs typeface="Arial"/>
                <a:sym typeface="Arial"/>
              </a:defRPr>
            </a:pPr>
            <a:r>
              <a:t> Appreciate your successes</a:t>
            </a:r>
            <a:endParaRPr sz="2800"/>
          </a:p>
          <a:p>
            <a:pPr marL="742950" indent="-514350" algn="ctr">
              <a:lnSpc>
                <a:spcPct val="90000"/>
              </a:lnSpc>
              <a:buSzPct val="100000"/>
              <a:buAutoNum type="arabicPeriod" startAt="2"/>
              <a:defRPr sz="3600">
                <a:solidFill>
                  <a:srgbClr val="FFFFFF"/>
                </a:solidFill>
                <a:latin typeface="Arial"/>
                <a:ea typeface="Arial"/>
                <a:cs typeface="Arial"/>
                <a:sym typeface="Arial"/>
              </a:defRPr>
            </a:pPr>
            <a:endParaRPr sz="2800"/>
          </a:p>
          <a:p>
            <a:pPr indent="228600">
              <a:lnSpc>
                <a:spcPct val="90000"/>
              </a:lnSpc>
              <a:defRPr sz="3600">
                <a:solidFill>
                  <a:srgbClr val="FFFFFF"/>
                </a:solidFill>
                <a:latin typeface="Arial"/>
                <a:ea typeface="Arial"/>
                <a:cs typeface="Arial"/>
                <a:sym typeface="Arial"/>
              </a:defRPr>
            </a:pPr>
            <a:endParaRPr sz="280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Rectangle 5"/>
          <p:cNvSpPr/>
          <p:nvPr/>
        </p:nvSpPr>
        <p:spPr>
          <a:xfrm>
            <a:off x="-1" y="676038"/>
            <a:ext cx="9155743" cy="5763400"/>
          </a:xfrm>
          <a:prstGeom prst="rect">
            <a:avLst/>
          </a:prstGeom>
          <a:solidFill>
            <a:srgbClr val="2E75B6"/>
          </a:solidFill>
          <a:ln w="12700">
            <a:miter lim="400000"/>
          </a:ln>
        </p:spPr>
        <p:txBody>
          <a:bodyPr lIns="45719" rIns="45719" anchor="ctr"/>
          <a:lstStyle/>
          <a:p>
            <a:pPr algn="ctr">
              <a:defRPr>
                <a:solidFill>
                  <a:srgbClr val="FFFFFF"/>
                </a:solidFill>
              </a:defRPr>
            </a:pPr>
            <a:endParaRPr/>
          </a:p>
        </p:txBody>
      </p:sp>
      <p:sp>
        <p:nvSpPr>
          <p:cNvPr id="365" name="Title 1"/>
          <p:cNvSpPr txBox="1">
            <a:spLocks noGrp="1"/>
          </p:cNvSpPr>
          <p:nvPr>
            <p:ph type="title"/>
          </p:nvPr>
        </p:nvSpPr>
        <p:spPr>
          <a:xfrm>
            <a:off x="304799" y="-1"/>
            <a:ext cx="5470528" cy="653856"/>
          </a:xfrm>
          <a:prstGeom prst="rect">
            <a:avLst/>
          </a:prstGeom>
        </p:spPr>
        <p:txBody>
          <a:bodyPr/>
          <a:lstStyle/>
          <a:p>
            <a:r>
              <a:t>Advice for the Journey</a:t>
            </a:r>
          </a:p>
        </p:txBody>
      </p:sp>
      <p:sp>
        <p:nvSpPr>
          <p:cNvPr id="366" name="Content Placeholder 2"/>
          <p:cNvSpPr txBox="1"/>
          <p:nvPr/>
        </p:nvSpPr>
        <p:spPr>
          <a:xfrm>
            <a:off x="443344" y="914400"/>
            <a:ext cx="8229601" cy="42330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indent="228600">
              <a:lnSpc>
                <a:spcPct val="90000"/>
              </a:lnSpc>
              <a:defRPr sz="2800" u="sng">
                <a:solidFill>
                  <a:srgbClr val="FFFFFF"/>
                </a:solidFill>
                <a:latin typeface="Arial"/>
                <a:ea typeface="Arial"/>
                <a:cs typeface="Arial"/>
                <a:sym typeface="Arial"/>
              </a:defRPr>
            </a:pPr>
            <a:r>
              <a:t>Throughout this course, always remember to:</a:t>
            </a:r>
          </a:p>
          <a:p>
            <a:pPr indent="228600">
              <a:lnSpc>
                <a:spcPct val="90000"/>
              </a:lnSpc>
              <a:defRPr sz="2800">
                <a:solidFill>
                  <a:srgbClr val="FFFFFF"/>
                </a:solidFill>
                <a:latin typeface="Arial"/>
                <a:ea typeface="Arial"/>
                <a:cs typeface="Arial"/>
                <a:sym typeface="Arial"/>
              </a:defRPr>
            </a:pPr>
            <a:endParaRPr/>
          </a:p>
          <a:p>
            <a:pPr marL="742950" indent="-514350">
              <a:lnSpc>
                <a:spcPct val="90000"/>
              </a:lnSpc>
              <a:buSzPct val="100000"/>
              <a:buAutoNum type="arabicPeriod"/>
              <a:defRPr sz="3600" i="1">
                <a:solidFill>
                  <a:srgbClr val="FFFFFF"/>
                </a:solidFill>
                <a:latin typeface="Arial"/>
                <a:ea typeface="Arial"/>
                <a:cs typeface="Arial"/>
                <a:sym typeface="Arial"/>
              </a:defRPr>
            </a:pPr>
            <a:r>
              <a:t> Work Hard!!</a:t>
            </a:r>
            <a:endParaRPr sz="2800"/>
          </a:p>
          <a:p>
            <a:pPr marL="742950" indent="-514350">
              <a:lnSpc>
                <a:spcPct val="90000"/>
              </a:lnSpc>
              <a:buSzPct val="100000"/>
              <a:buAutoNum type="arabicPeriod"/>
              <a:defRPr sz="3600">
                <a:solidFill>
                  <a:srgbClr val="FFFFFF"/>
                </a:solidFill>
                <a:latin typeface="Arial"/>
                <a:ea typeface="Arial"/>
                <a:cs typeface="Arial"/>
                <a:sym typeface="Arial"/>
              </a:defRPr>
            </a:pPr>
            <a:endParaRPr sz="2800"/>
          </a:p>
          <a:p>
            <a:pPr marL="742950" indent="-514350">
              <a:lnSpc>
                <a:spcPct val="90000"/>
              </a:lnSpc>
              <a:buSzPct val="100000"/>
              <a:buAutoNum type="arabicPeriod" startAt="2"/>
              <a:defRPr sz="3600" i="1">
                <a:solidFill>
                  <a:srgbClr val="FFFFFF"/>
                </a:solidFill>
                <a:latin typeface="Arial"/>
                <a:ea typeface="Arial"/>
                <a:cs typeface="Arial"/>
                <a:sym typeface="Arial"/>
              </a:defRPr>
            </a:pPr>
            <a:r>
              <a:t> Appreciate your successes</a:t>
            </a:r>
            <a:endParaRPr sz="2800"/>
          </a:p>
          <a:p>
            <a:pPr marL="742950" indent="-514350" algn="ctr">
              <a:lnSpc>
                <a:spcPct val="90000"/>
              </a:lnSpc>
              <a:buSzPct val="100000"/>
              <a:buAutoNum type="arabicPeriod" startAt="2"/>
              <a:defRPr sz="3600">
                <a:solidFill>
                  <a:srgbClr val="FFFFFF"/>
                </a:solidFill>
                <a:latin typeface="Arial"/>
                <a:ea typeface="Arial"/>
                <a:cs typeface="Arial"/>
                <a:sym typeface="Arial"/>
              </a:defRPr>
            </a:pPr>
            <a:endParaRPr sz="2800"/>
          </a:p>
          <a:p>
            <a:pPr marL="742950" indent="-514350">
              <a:lnSpc>
                <a:spcPct val="90000"/>
              </a:lnSpc>
              <a:buSzPct val="100000"/>
              <a:buAutoNum type="arabicPeriod" startAt="3"/>
              <a:defRPr sz="3600" b="1">
                <a:solidFill>
                  <a:srgbClr val="FFFFFF"/>
                </a:solidFill>
                <a:latin typeface="Arial"/>
                <a:ea typeface="Arial"/>
                <a:cs typeface="Arial"/>
                <a:sym typeface="Arial"/>
              </a:defRPr>
            </a:pPr>
            <a:r>
              <a:t> </a:t>
            </a:r>
            <a:r>
              <a:rPr i="1"/>
              <a:t>Trust yourself</a:t>
            </a:r>
            <a:endParaRPr sz="2800"/>
          </a:p>
          <a:p>
            <a:pPr marL="742950" indent="-514350">
              <a:lnSpc>
                <a:spcPct val="90000"/>
              </a:lnSpc>
              <a:buSzPct val="100000"/>
              <a:buAutoNum type="arabicPeriod" startAt="3"/>
              <a:defRPr sz="3600">
                <a:solidFill>
                  <a:srgbClr val="FFFFFF"/>
                </a:solidFill>
                <a:latin typeface="Arial"/>
                <a:ea typeface="Arial"/>
                <a:cs typeface="Arial"/>
                <a:sym typeface="Arial"/>
              </a:defRPr>
            </a:pPr>
            <a:endParaRPr sz="2800"/>
          </a:p>
        </p:txBody>
      </p:sp>
      <p:pic>
        <p:nvPicPr>
          <p:cNvPr id="367" name="Picture 8" descr="Picture 8"/>
          <p:cNvPicPr>
            <a:picLocks noChangeAspect="1"/>
          </p:cNvPicPr>
          <p:nvPr/>
        </p:nvPicPr>
        <p:blipFill>
          <a:blip r:embed="rId3"/>
          <a:srcRect t="2868" b="2857"/>
          <a:stretch>
            <a:fillRect/>
          </a:stretch>
        </p:blipFill>
        <p:spPr>
          <a:xfrm>
            <a:off x="5181600" y="3733800"/>
            <a:ext cx="3584557" cy="25146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Rectangle 5"/>
          <p:cNvSpPr/>
          <p:nvPr/>
        </p:nvSpPr>
        <p:spPr>
          <a:xfrm>
            <a:off x="-1" y="676038"/>
            <a:ext cx="9155743" cy="5763400"/>
          </a:xfrm>
          <a:prstGeom prst="rect">
            <a:avLst/>
          </a:prstGeom>
          <a:solidFill>
            <a:srgbClr val="2E75B6"/>
          </a:solidFill>
          <a:ln w="12700">
            <a:miter lim="400000"/>
          </a:ln>
        </p:spPr>
        <p:txBody>
          <a:bodyPr lIns="45719" rIns="45719" anchor="ctr"/>
          <a:lstStyle/>
          <a:p>
            <a:pPr algn="ctr">
              <a:defRPr>
                <a:solidFill>
                  <a:srgbClr val="FFFFFF"/>
                </a:solidFill>
              </a:defRPr>
            </a:pPr>
            <a:endParaRPr/>
          </a:p>
        </p:txBody>
      </p:sp>
      <p:sp>
        <p:nvSpPr>
          <p:cNvPr id="372" name="Title 1"/>
          <p:cNvSpPr txBox="1">
            <a:spLocks noGrp="1"/>
          </p:cNvSpPr>
          <p:nvPr>
            <p:ph type="title"/>
          </p:nvPr>
        </p:nvSpPr>
        <p:spPr>
          <a:xfrm>
            <a:off x="304799" y="-1"/>
            <a:ext cx="5470528" cy="653856"/>
          </a:xfrm>
          <a:prstGeom prst="rect">
            <a:avLst/>
          </a:prstGeom>
        </p:spPr>
        <p:txBody>
          <a:bodyPr/>
          <a:lstStyle/>
          <a:p>
            <a:r>
              <a:t>But remember…</a:t>
            </a:r>
          </a:p>
        </p:txBody>
      </p:sp>
      <p:sp>
        <p:nvSpPr>
          <p:cNvPr id="373" name="Content Placeholder 2"/>
          <p:cNvSpPr txBox="1"/>
          <p:nvPr/>
        </p:nvSpPr>
        <p:spPr>
          <a:xfrm>
            <a:off x="920269" y="4876799"/>
            <a:ext cx="7315201" cy="10914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indent="228600" algn="ctr">
              <a:lnSpc>
                <a:spcPct val="90000"/>
              </a:lnSpc>
              <a:defRPr sz="3600" i="1">
                <a:solidFill>
                  <a:srgbClr val="FFFFFF"/>
                </a:solidFill>
                <a:latin typeface="Arial"/>
                <a:ea typeface="Arial"/>
                <a:cs typeface="Arial"/>
                <a:sym typeface="Arial"/>
              </a:defRPr>
            </a:pPr>
            <a:r>
              <a:t>If you want to go fast, go alone. </a:t>
            </a:r>
            <a:endParaRPr sz="2800"/>
          </a:p>
          <a:p>
            <a:pPr indent="228600" algn="ctr">
              <a:lnSpc>
                <a:spcPct val="90000"/>
              </a:lnSpc>
              <a:defRPr sz="3600" i="1">
                <a:solidFill>
                  <a:srgbClr val="FFFFFF"/>
                </a:solidFill>
                <a:latin typeface="Arial"/>
                <a:ea typeface="Arial"/>
                <a:cs typeface="Arial"/>
                <a:sym typeface="Arial"/>
              </a:defRPr>
            </a:pPr>
            <a:r>
              <a:t>If you want to go far, go in a team.</a:t>
            </a:r>
          </a:p>
        </p:txBody>
      </p:sp>
      <p:pic>
        <p:nvPicPr>
          <p:cNvPr id="374" name="Picture 2" descr="Picture 2"/>
          <p:cNvPicPr>
            <a:picLocks noChangeAspect="1"/>
          </p:cNvPicPr>
          <p:nvPr/>
        </p:nvPicPr>
        <p:blipFill>
          <a:blip r:embed="rId2"/>
          <a:stretch>
            <a:fillRect/>
          </a:stretch>
        </p:blipFill>
        <p:spPr>
          <a:xfrm>
            <a:off x="2053166" y="1145373"/>
            <a:ext cx="5049408" cy="326209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Title 1"/>
          <p:cNvSpPr txBox="1">
            <a:spLocks noGrp="1"/>
          </p:cNvSpPr>
          <p:nvPr>
            <p:ph type="title"/>
          </p:nvPr>
        </p:nvSpPr>
        <p:spPr>
          <a:xfrm>
            <a:off x="304800" y="-1"/>
            <a:ext cx="6934200" cy="653856"/>
          </a:xfrm>
          <a:prstGeom prst="rect">
            <a:avLst/>
          </a:prstGeom>
        </p:spPr>
        <p:txBody>
          <a:bodyPr/>
          <a:lstStyle/>
          <a:p>
            <a:r>
              <a:t>Google Fu – The Most Important Skill of All</a:t>
            </a:r>
          </a:p>
        </p:txBody>
      </p:sp>
      <p:sp>
        <p:nvSpPr>
          <p:cNvPr id="377" name="Rectangle 2"/>
          <p:cNvSpPr txBox="1"/>
          <p:nvPr/>
        </p:nvSpPr>
        <p:spPr>
          <a:xfrm>
            <a:off x="2666999" y="5638800"/>
            <a:ext cx="4396419" cy="6098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3600" b="1" u="sng">
                <a:solidFill>
                  <a:srgbClr val="0000FF"/>
                </a:solidFill>
                <a:uFill>
                  <a:solidFill>
                    <a:srgbClr val="0000FF"/>
                  </a:solidFill>
                </a:uFill>
                <a:latin typeface="Arial"/>
                <a:ea typeface="Arial"/>
                <a:cs typeface="Arial"/>
                <a:sym typeface="Arial"/>
                <a:hlinkClick r:id="rId3"/>
              </a:defRPr>
            </a:lvl1pPr>
          </a:lstStyle>
          <a:p>
            <a:pPr>
              <a:defRPr u="none">
                <a:solidFill>
                  <a:srgbClr val="000000"/>
                </a:solidFill>
                <a:uFillTx/>
              </a:defRPr>
            </a:pPr>
            <a:r>
              <a:rPr u="sng">
                <a:solidFill>
                  <a:srgbClr val="0000FF"/>
                </a:solidFill>
                <a:uFill>
                  <a:solidFill>
                    <a:srgbClr val="0000FF"/>
                  </a:solidFill>
                </a:uFill>
                <a:hlinkClick r:id="rId3"/>
              </a:rPr>
              <a:t>What is Google Fu?</a:t>
            </a:r>
          </a:p>
        </p:txBody>
      </p:sp>
      <p:pic>
        <p:nvPicPr>
          <p:cNvPr id="378" name="Picture 6" descr="Picture 6"/>
          <p:cNvPicPr>
            <a:picLocks noChangeAspect="1"/>
          </p:cNvPicPr>
          <p:nvPr/>
        </p:nvPicPr>
        <p:blipFill>
          <a:blip r:embed="rId4"/>
          <a:stretch>
            <a:fillRect/>
          </a:stretch>
        </p:blipFill>
        <p:spPr>
          <a:xfrm>
            <a:off x="-2628" y="2003326"/>
            <a:ext cx="9144001" cy="228600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Title 1"/>
          <p:cNvSpPr txBox="1">
            <a:spLocks noGrp="1"/>
          </p:cNvSpPr>
          <p:nvPr>
            <p:ph type="title"/>
          </p:nvPr>
        </p:nvSpPr>
        <p:spPr>
          <a:xfrm>
            <a:off x="390606" y="2953542"/>
            <a:ext cx="8229601" cy="871860"/>
          </a:xfrm>
          <a:prstGeom prst="rect">
            <a:avLst/>
          </a:prstGeom>
        </p:spPr>
        <p:txBody>
          <a:bodyPr/>
          <a:lstStyle/>
          <a:p>
            <a:r>
              <a:t>Course Structure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Title 1"/>
          <p:cNvSpPr txBox="1">
            <a:spLocks noGrp="1"/>
          </p:cNvSpPr>
          <p:nvPr>
            <p:ph type="title"/>
          </p:nvPr>
        </p:nvSpPr>
        <p:spPr>
          <a:xfrm>
            <a:off x="304799" y="-1"/>
            <a:ext cx="5470528" cy="653856"/>
          </a:xfrm>
          <a:prstGeom prst="rect">
            <a:avLst/>
          </a:prstGeom>
        </p:spPr>
        <p:txBody>
          <a:bodyPr/>
          <a:lstStyle/>
          <a:p>
            <a:r>
              <a:t>Daily Schedule</a:t>
            </a:r>
          </a:p>
        </p:txBody>
      </p:sp>
      <p:sp>
        <p:nvSpPr>
          <p:cNvPr id="387" name="Shape 70"/>
          <p:cNvSpPr txBox="1"/>
          <p:nvPr/>
        </p:nvSpPr>
        <p:spPr>
          <a:xfrm>
            <a:off x="98425" y="747990"/>
            <a:ext cx="8947150" cy="52639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pPr indent="228600" defTabSz="685800">
              <a:defRPr sz="2800">
                <a:latin typeface="Arial"/>
                <a:ea typeface="Arial"/>
                <a:cs typeface="Arial"/>
                <a:sym typeface="Arial"/>
              </a:defRPr>
            </a:pPr>
            <a:r>
              <a:t>For each class we’ll run through the following:</a:t>
            </a:r>
            <a:endParaRPr sz="2400"/>
          </a:p>
          <a:p>
            <a:pPr indent="228600" defTabSz="685800">
              <a:defRPr sz="1500">
                <a:latin typeface="Arial"/>
                <a:ea typeface="Arial"/>
                <a:cs typeface="Arial"/>
                <a:sym typeface="Arial"/>
              </a:defRPr>
            </a:pPr>
            <a:endParaRPr sz="2400"/>
          </a:p>
          <a:p>
            <a:pPr marL="685800" indent="-457200" defTabSz="685800">
              <a:buSzPct val="100000"/>
              <a:buFont typeface="Arial"/>
              <a:buChar char="•"/>
              <a:defRPr sz="2800">
                <a:latin typeface="Arial"/>
                <a:ea typeface="Arial"/>
                <a:cs typeface="Arial"/>
                <a:sym typeface="Arial"/>
              </a:defRPr>
            </a:pPr>
            <a:r>
              <a:t>Set Objectives</a:t>
            </a:r>
            <a:endParaRPr sz="2400"/>
          </a:p>
          <a:p>
            <a:pPr marL="685800" indent="-457200" defTabSz="685800">
              <a:buSzPct val="100000"/>
              <a:buFont typeface="Arial"/>
              <a:buChar char="•"/>
              <a:defRPr sz="2800">
                <a:latin typeface="Arial"/>
                <a:ea typeface="Arial"/>
                <a:cs typeface="Arial"/>
                <a:sym typeface="Arial"/>
              </a:defRPr>
            </a:pPr>
            <a:endParaRPr sz="2400"/>
          </a:p>
          <a:p>
            <a:pPr marL="685800" indent="-457200" defTabSz="685800">
              <a:buSzPct val="100000"/>
              <a:buFont typeface="Arial"/>
              <a:buChar char="•"/>
              <a:defRPr sz="2800">
                <a:latin typeface="Arial"/>
                <a:ea typeface="Arial"/>
                <a:cs typeface="Arial"/>
                <a:sym typeface="Arial"/>
              </a:defRPr>
            </a:pPr>
            <a:r>
              <a:t>Brief Background Lecture</a:t>
            </a:r>
            <a:endParaRPr sz="2400"/>
          </a:p>
          <a:p>
            <a:pPr marL="685800" indent="-457200" defTabSz="685800">
              <a:buSzPct val="100000"/>
              <a:buFont typeface="Arial"/>
              <a:buChar char="•"/>
              <a:defRPr sz="2800">
                <a:latin typeface="Arial"/>
                <a:ea typeface="Arial"/>
                <a:cs typeface="Arial"/>
                <a:sym typeface="Arial"/>
              </a:defRPr>
            </a:pPr>
            <a:endParaRPr sz="2400"/>
          </a:p>
          <a:p>
            <a:pPr marL="685800" indent="-457200" defTabSz="685800">
              <a:buSzPct val="100000"/>
              <a:buFont typeface="Arial"/>
              <a:buChar char="•"/>
              <a:defRPr sz="2800">
                <a:latin typeface="Arial"/>
                <a:ea typeface="Arial"/>
                <a:cs typeface="Arial"/>
                <a:sym typeface="Arial"/>
              </a:defRPr>
            </a:pPr>
            <a:r>
              <a:t>Watch Me / Coding Demos</a:t>
            </a:r>
            <a:endParaRPr sz="2400"/>
          </a:p>
          <a:p>
            <a:pPr marL="685800" indent="-457200" defTabSz="685800">
              <a:buSzPct val="100000"/>
              <a:buFont typeface="Arial"/>
              <a:buChar char="•"/>
              <a:defRPr sz="2800">
                <a:latin typeface="Arial"/>
                <a:ea typeface="Arial"/>
                <a:cs typeface="Arial"/>
                <a:sym typeface="Arial"/>
              </a:defRPr>
            </a:pPr>
            <a:endParaRPr sz="2400"/>
          </a:p>
          <a:p>
            <a:pPr marL="685800" indent="-457200" defTabSz="685800">
              <a:buSzPct val="100000"/>
              <a:buFont typeface="Arial"/>
              <a:buChar char="•"/>
              <a:defRPr sz="2800">
                <a:latin typeface="Arial"/>
                <a:ea typeface="Arial"/>
                <a:cs typeface="Arial"/>
                <a:sym typeface="Arial"/>
              </a:defRPr>
            </a:pPr>
            <a:r>
              <a:t>Code Discussions</a:t>
            </a:r>
            <a:endParaRPr sz="2400"/>
          </a:p>
          <a:p>
            <a:pPr marL="685800" indent="-457200" defTabSz="685800">
              <a:buSzPct val="100000"/>
              <a:buFont typeface="Arial"/>
              <a:buChar char="•"/>
              <a:defRPr sz="2800">
                <a:latin typeface="Arial"/>
                <a:ea typeface="Arial"/>
                <a:cs typeface="Arial"/>
                <a:sym typeface="Arial"/>
              </a:defRPr>
            </a:pPr>
            <a:endParaRPr sz="2400"/>
          </a:p>
          <a:p>
            <a:pPr marL="685800" indent="-457200" defTabSz="685800">
              <a:buSzPct val="100000"/>
              <a:buFont typeface="Arial"/>
              <a:buChar char="•"/>
              <a:defRPr sz="2800">
                <a:latin typeface="Arial"/>
                <a:ea typeface="Arial"/>
                <a:cs typeface="Arial"/>
                <a:sym typeface="Arial"/>
              </a:defRPr>
            </a:pPr>
            <a:r>
              <a:t>In-Class Exercises</a:t>
            </a:r>
            <a:endParaRPr sz="2400"/>
          </a:p>
          <a:p>
            <a:pPr marL="685800" indent="-457200" defTabSz="685800">
              <a:buSzPct val="100000"/>
              <a:buFont typeface="Arial"/>
              <a:buChar char="•"/>
              <a:defRPr sz="2800">
                <a:latin typeface="Arial"/>
                <a:ea typeface="Arial"/>
                <a:cs typeface="Arial"/>
                <a:sym typeface="Arial"/>
              </a:defRPr>
            </a:pPr>
            <a:endParaRPr sz="2400"/>
          </a:p>
          <a:p>
            <a:pPr marL="685800" indent="-457200" defTabSz="685800">
              <a:buSzPct val="100000"/>
              <a:buFont typeface="Arial"/>
              <a:buChar char="•"/>
              <a:defRPr sz="2800">
                <a:latin typeface="Arial"/>
                <a:ea typeface="Arial"/>
                <a:cs typeface="Arial"/>
                <a:sym typeface="Arial"/>
              </a:defRPr>
            </a:pPr>
            <a:r>
              <a:t>Project Work</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Title 1"/>
          <p:cNvSpPr txBox="1">
            <a:spLocks noGrp="1"/>
          </p:cNvSpPr>
          <p:nvPr>
            <p:ph type="title"/>
          </p:nvPr>
        </p:nvSpPr>
        <p:spPr>
          <a:xfrm>
            <a:off x="304799" y="-1"/>
            <a:ext cx="5470528" cy="653856"/>
          </a:xfrm>
          <a:prstGeom prst="rect">
            <a:avLst/>
          </a:prstGeom>
        </p:spPr>
        <p:txBody>
          <a:bodyPr/>
          <a:lstStyle/>
          <a:p>
            <a:r>
              <a:t>Daily Schedule</a:t>
            </a:r>
          </a:p>
        </p:txBody>
      </p:sp>
      <p:sp>
        <p:nvSpPr>
          <p:cNvPr id="392" name="Shape 70"/>
          <p:cNvSpPr txBox="1"/>
          <p:nvPr/>
        </p:nvSpPr>
        <p:spPr>
          <a:xfrm>
            <a:off x="98425" y="747990"/>
            <a:ext cx="8947150" cy="52639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pPr indent="228600" defTabSz="685800">
              <a:defRPr sz="2800">
                <a:latin typeface="Arial"/>
                <a:ea typeface="Arial"/>
                <a:cs typeface="Arial"/>
                <a:sym typeface="Arial"/>
              </a:defRPr>
            </a:pPr>
            <a:r>
              <a:t>For each class we’ll run through the following:</a:t>
            </a:r>
            <a:endParaRPr sz="2400"/>
          </a:p>
          <a:p>
            <a:pPr indent="228600" defTabSz="685800">
              <a:defRPr sz="1500">
                <a:latin typeface="Arial"/>
                <a:ea typeface="Arial"/>
                <a:cs typeface="Arial"/>
                <a:sym typeface="Arial"/>
              </a:defRPr>
            </a:pPr>
            <a:endParaRPr sz="2400"/>
          </a:p>
          <a:p>
            <a:pPr marL="685800" indent="-457200" defTabSz="685800">
              <a:buSzPct val="100000"/>
              <a:buFont typeface="Arial"/>
              <a:buChar char="•"/>
              <a:defRPr sz="2800">
                <a:latin typeface="Arial"/>
                <a:ea typeface="Arial"/>
                <a:cs typeface="Arial"/>
                <a:sym typeface="Arial"/>
              </a:defRPr>
            </a:pPr>
            <a:r>
              <a:t>Set Objectives</a:t>
            </a:r>
            <a:endParaRPr sz="2400"/>
          </a:p>
          <a:p>
            <a:pPr marL="685800" indent="-457200" defTabSz="685800">
              <a:buSzPct val="100000"/>
              <a:buFont typeface="Arial"/>
              <a:buChar char="•"/>
              <a:defRPr sz="2800">
                <a:latin typeface="Arial"/>
                <a:ea typeface="Arial"/>
                <a:cs typeface="Arial"/>
                <a:sym typeface="Arial"/>
              </a:defRPr>
            </a:pPr>
            <a:endParaRPr sz="2400"/>
          </a:p>
          <a:p>
            <a:pPr marL="685800" indent="-457200" defTabSz="685800">
              <a:buSzPct val="100000"/>
              <a:buFont typeface="Arial"/>
              <a:buChar char="•"/>
              <a:defRPr sz="2800">
                <a:latin typeface="Arial"/>
                <a:ea typeface="Arial"/>
                <a:cs typeface="Arial"/>
                <a:sym typeface="Arial"/>
              </a:defRPr>
            </a:pPr>
            <a:r>
              <a:t>Brief Background Lecture</a:t>
            </a:r>
            <a:endParaRPr sz="2400"/>
          </a:p>
          <a:p>
            <a:pPr marL="685800" indent="-457200" defTabSz="685800">
              <a:buSzPct val="100000"/>
              <a:buFont typeface="Arial"/>
              <a:buChar char="•"/>
              <a:defRPr sz="2800">
                <a:latin typeface="Arial"/>
                <a:ea typeface="Arial"/>
                <a:cs typeface="Arial"/>
                <a:sym typeface="Arial"/>
              </a:defRPr>
            </a:pPr>
            <a:endParaRPr sz="2400"/>
          </a:p>
          <a:p>
            <a:pPr marL="685800" indent="-457200" defTabSz="685800">
              <a:buSzPct val="100000"/>
              <a:buFont typeface="Arial"/>
              <a:buChar char="•"/>
              <a:defRPr sz="2800">
                <a:latin typeface="Arial"/>
                <a:ea typeface="Arial"/>
                <a:cs typeface="Arial"/>
                <a:sym typeface="Arial"/>
              </a:defRPr>
            </a:pPr>
            <a:r>
              <a:t>Watch Me / Coding Demos</a:t>
            </a:r>
            <a:endParaRPr sz="2400"/>
          </a:p>
          <a:p>
            <a:pPr marL="685800" indent="-457200" defTabSz="685800">
              <a:buSzPct val="100000"/>
              <a:buFont typeface="Arial"/>
              <a:buChar char="•"/>
              <a:defRPr sz="2800">
                <a:latin typeface="Arial"/>
                <a:ea typeface="Arial"/>
                <a:cs typeface="Arial"/>
                <a:sym typeface="Arial"/>
              </a:defRPr>
            </a:pPr>
            <a:endParaRPr sz="2400"/>
          </a:p>
          <a:p>
            <a:pPr marL="685800" indent="-457200" defTabSz="685800">
              <a:buSzPct val="100000"/>
              <a:buFont typeface="Arial"/>
              <a:buChar char="•"/>
              <a:defRPr sz="2800">
                <a:latin typeface="Arial"/>
                <a:ea typeface="Arial"/>
                <a:cs typeface="Arial"/>
                <a:sym typeface="Arial"/>
              </a:defRPr>
            </a:pPr>
            <a:r>
              <a:t>Code Discussions</a:t>
            </a:r>
            <a:endParaRPr sz="2400"/>
          </a:p>
          <a:p>
            <a:pPr marL="685800" indent="-457200" defTabSz="685800">
              <a:buSzPct val="100000"/>
              <a:buFont typeface="Arial"/>
              <a:buChar char="•"/>
              <a:defRPr sz="2800">
                <a:latin typeface="Arial"/>
                <a:ea typeface="Arial"/>
                <a:cs typeface="Arial"/>
                <a:sym typeface="Arial"/>
              </a:defRPr>
            </a:pPr>
            <a:endParaRPr sz="2400"/>
          </a:p>
          <a:p>
            <a:pPr marL="685800" indent="-457200" defTabSz="685800">
              <a:buSzPct val="100000"/>
              <a:buFont typeface="Arial"/>
              <a:buChar char="•"/>
              <a:defRPr sz="2800">
                <a:latin typeface="Arial"/>
                <a:ea typeface="Arial"/>
                <a:cs typeface="Arial"/>
                <a:sym typeface="Arial"/>
              </a:defRPr>
            </a:pPr>
            <a:r>
              <a:t>In-Class Exercises</a:t>
            </a:r>
            <a:endParaRPr sz="2400"/>
          </a:p>
          <a:p>
            <a:pPr marL="685800" indent="-457200" defTabSz="685800">
              <a:buSzPct val="100000"/>
              <a:buFont typeface="Arial"/>
              <a:buChar char="•"/>
              <a:defRPr sz="2800">
                <a:latin typeface="Arial"/>
                <a:ea typeface="Arial"/>
                <a:cs typeface="Arial"/>
                <a:sym typeface="Arial"/>
              </a:defRPr>
            </a:pPr>
            <a:endParaRPr sz="2400"/>
          </a:p>
          <a:p>
            <a:pPr marL="685800" indent="-457200" defTabSz="685800">
              <a:buSzPct val="100000"/>
              <a:buFont typeface="Arial"/>
              <a:buChar char="•"/>
              <a:defRPr sz="2800">
                <a:latin typeface="Arial"/>
                <a:ea typeface="Arial"/>
                <a:cs typeface="Arial"/>
                <a:sym typeface="Arial"/>
              </a:defRPr>
            </a:pPr>
            <a:r>
              <a:t>Project Work</a:t>
            </a:r>
          </a:p>
        </p:txBody>
      </p:sp>
      <p:sp>
        <p:nvSpPr>
          <p:cNvPr id="393" name="Rectangle 5"/>
          <p:cNvSpPr/>
          <p:nvPr/>
        </p:nvSpPr>
        <p:spPr>
          <a:xfrm>
            <a:off x="304800" y="3981689"/>
            <a:ext cx="3746705" cy="2334510"/>
          </a:xfrm>
          <a:prstGeom prst="rect">
            <a:avLst/>
          </a:prstGeom>
          <a:ln w="60325">
            <a:solidFill>
              <a:srgbClr val="FF0000"/>
            </a:solidFill>
            <a:miter/>
          </a:ln>
        </p:spPr>
        <p:txBody>
          <a:bodyPr lIns="45719" rIns="45719" anchor="ctr"/>
          <a:lstStyle/>
          <a:p>
            <a:pPr algn="ctr">
              <a:defRPr>
                <a:solidFill>
                  <a:srgbClr val="FFFFFF"/>
                </a:solidFill>
                <a:latin typeface="Arial"/>
                <a:ea typeface="Arial"/>
                <a:cs typeface="Arial"/>
                <a:sym typeface="Arial"/>
              </a:defRPr>
            </a:pPr>
            <a:endParaRPr/>
          </a:p>
        </p:txBody>
      </p:sp>
      <p:sp>
        <p:nvSpPr>
          <p:cNvPr id="394" name="TextBox 6"/>
          <p:cNvSpPr txBox="1"/>
          <p:nvPr/>
        </p:nvSpPr>
        <p:spPr>
          <a:xfrm>
            <a:off x="4181117" y="4770099"/>
            <a:ext cx="4845011" cy="4862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2800" b="1" u="sng">
                <a:solidFill>
                  <a:srgbClr val="C00000"/>
                </a:solidFill>
                <a:latin typeface="Arial"/>
                <a:ea typeface="Arial"/>
                <a:cs typeface="Arial"/>
                <a:sym typeface="Arial"/>
              </a:defRPr>
            </a:lvl1pPr>
          </a:lstStyle>
          <a:p>
            <a:r>
              <a:t>The Super Important Stuff!!!</a:t>
            </a:r>
          </a:p>
        </p:txBody>
      </p:sp>
      <p:sp>
        <p:nvSpPr>
          <p:cNvPr id="395" name="TextBox 7"/>
          <p:cNvSpPr txBox="1"/>
          <p:nvPr/>
        </p:nvSpPr>
        <p:spPr>
          <a:xfrm>
            <a:off x="4838491" y="5364612"/>
            <a:ext cx="3530264" cy="4862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2800" i="1">
                <a:solidFill>
                  <a:srgbClr val="C00000"/>
                </a:solidFill>
                <a:latin typeface="Arial"/>
                <a:ea typeface="Arial"/>
                <a:cs typeface="Arial"/>
                <a:sym typeface="Arial"/>
              </a:defRPr>
            </a:lvl1pPr>
          </a:lstStyle>
          <a:p>
            <a:r>
              <a:t>i.e. Always be coding!</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D1A35"/>
        </a:solidFill>
        <a:effectLst/>
      </p:bgPr>
    </p:bg>
    <p:spTree>
      <p:nvGrpSpPr>
        <p:cNvPr id="1" name=""/>
        <p:cNvGrpSpPr/>
        <p:nvPr/>
      </p:nvGrpSpPr>
      <p:grpSpPr>
        <a:xfrm>
          <a:off x="0" y="0"/>
          <a:ext cx="0" cy="0"/>
          <a:chOff x="0" y="0"/>
          <a:chExt cx="0" cy="0"/>
        </a:xfrm>
      </p:grpSpPr>
      <p:sp>
        <p:nvSpPr>
          <p:cNvPr id="261" name="Title 1"/>
          <p:cNvSpPr txBox="1">
            <a:spLocks noGrp="1"/>
          </p:cNvSpPr>
          <p:nvPr>
            <p:ph type="title"/>
          </p:nvPr>
        </p:nvSpPr>
        <p:spPr>
          <a:xfrm>
            <a:off x="390606" y="2953542"/>
            <a:ext cx="8229601" cy="871860"/>
          </a:xfrm>
          <a:prstGeom prst="rect">
            <a:avLst/>
          </a:prstGeom>
        </p:spPr>
        <p:txBody>
          <a:bodyPr/>
          <a:lstStyle/>
          <a:p>
            <a:r>
              <a:t>The Path of Learning</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Title 1"/>
          <p:cNvSpPr txBox="1">
            <a:spLocks noGrp="1"/>
          </p:cNvSpPr>
          <p:nvPr>
            <p:ph type="title"/>
          </p:nvPr>
        </p:nvSpPr>
        <p:spPr>
          <a:xfrm>
            <a:off x="390606" y="2953542"/>
            <a:ext cx="8229601" cy="871860"/>
          </a:xfrm>
          <a:prstGeom prst="rect">
            <a:avLst/>
          </a:prstGeom>
        </p:spPr>
        <p:txBody>
          <a:bodyPr/>
          <a:lstStyle/>
          <a:p>
            <a:r>
              <a:t>Pre-Work</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Title 1"/>
          <p:cNvSpPr txBox="1">
            <a:spLocks noGrp="1"/>
          </p:cNvSpPr>
          <p:nvPr>
            <p:ph type="title"/>
          </p:nvPr>
        </p:nvSpPr>
        <p:spPr>
          <a:xfrm>
            <a:off x="304799" y="-1"/>
            <a:ext cx="5470528" cy="653856"/>
          </a:xfrm>
          <a:prstGeom prst="rect">
            <a:avLst/>
          </a:prstGeom>
        </p:spPr>
        <p:txBody>
          <a:bodyPr/>
          <a:lstStyle/>
          <a:p>
            <a:r>
              <a:t>Software Checklist</a:t>
            </a:r>
          </a:p>
        </p:txBody>
      </p:sp>
      <p:sp>
        <p:nvSpPr>
          <p:cNvPr id="404" name="Shape 70"/>
          <p:cNvSpPr txBox="1"/>
          <p:nvPr/>
        </p:nvSpPr>
        <p:spPr>
          <a:xfrm>
            <a:off x="98425" y="747989"/>
            <a:ext cx="8947150" cy="48575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pPr marL="685800" indent="-457200" defTabSz="685800">
              <a:buSzPct val="100000"/>
              <a:buFont typeface="Arial"/>
              <a:buChar char="•"/>
              <a:defRPr sz="1500" b="1">
                <a:latin typeface="Arial"/>
                <a:ea typeface="Arial"/>
                <a:cs typeface="Arial"/>
                <a:sym typeface="Arial"/>
              </a:defRPr>
            </a:pPr>
            <a:endParaRPr/>
          </a:p>
          <a:p>
            <a:pPr indent="228600" defTabSz="685800">
              <a:defRPr sz="2800">
                <a:latin typeface="Arial"/>
                <a:ea typeface="Arial"/>
                <a:cs typeface="Arial"/>
                <a:sym typeface="Arial"/>
              </a:defRPr>
            </a:pPr>
            <a:r>
              <a:t>At this point, you should have each of these installed:</a:t>
            </a:r>
            <a:endParaRPr sz="2400"/>
          </a:p>
          <a:p>
            <a:pPr indent="228600" defTabSz="685800">
              <a:defRPr sz="2800">
                <a:latin typeface="Arial"/>
                <a:ea typeface="Arial"/>
                <a:cs typeface="Arial"/>
                <a:sym typeface="Arial"/>
              </a:defRPr>
            </a:pPr>
            <a:endParaRPr sz="2400"/>
          </a:p>
          <a:p>
            <a:pPr marL="685800" indent="-457200" defTabSz="685800">
              <a:buSzPct val="100000"/>
              <a:buChar char="❑"/>
              <a:defRPr sz="2800">
                <a:latin typeface="Arial"/>
                <a:ea typeface="Arial"/>
                <a:cs typeface="Arial"/>
                <a:sym typeface="Arial"/>
              </a:defRPr>
            </a:pPr>
            <a:r>
              <a:t> Slack </a:t>
            </a:r>
            <a:endParaRPr sz="2400"/>
          </a:p>
          <a:p>
            <a:pPr marL="685800" indent="-457200" defTabSz="685800">
              <a:buSzPct val="100000"/>
              <a:buChar char="❑"/>
              <a:defRPr sz="2800">
                <a:latin typeface="Arial"/>
                <a:ea typeface="Arial"/>
                <a:cs typeface="Arial"/>
                <a:sym typeface="Arial"/>
              </a:defRPr>
            </a:pPr>
            <a:r>
              <a:t> Visual Studio Code</a:t>
            </a:r>
          </a:p>
          <a:p>
            <a:pPr marL="685800" indent="-457200" defTabSz="685800">
              <a:buSzPct val="100000"/>
              <a:buChar char="❑"/>
              <a:defRPr sz="2800">
                <a:latin typeface="Arial"/>
                <a:ea typeface="Arial"/>
                <a:cs typeface="Arial"/>
                <a:sym typeface="Arial"/>
              </a:defRPr>
            </a:pPr>
            <a:r>
              <a:t> Git for Version Control</a:t>
            </a:r>
            <a:endParaRPr sz="2400"/>
          </a:p>
          <a:p>
            <a:pPr marL="685800" indent="-457200" defTabSz="685800">
              <a:buSzPct val="100000"/>
              <a:buChar char="❑"/>
              <a:defRPr sz="2800">
                <a:latin typeface="Arial"/>
                <a:ea typeface="Arial"/>
                <a:cs typeface="Arial"/>
                <a:sym typeface="Arial"/>
              </a:defRPr>
            </a:pPr>
            <a:r>
              <a:t> Git Bash (Windows) or Terminal (Mac)</a:t>
            </a:r>
            <a:endParaRPr sz="2400"/>
          </a:p>
          <a:p>
            <a:pPr marL="685800" indent="-457200" defTabSz="685800">
              <a:buSzPct val="100000"/>
              <a:buChar char="❑"/>
              <a:defRPr sz="2800">
                <a:latin typeface="Arial"/>
                <a:ea typeface="Arial"/>
                <a:cs typeface="Arial"/>
                <a:sym typeface="Arial"/>
              </a:defRPr>
            </a:pPr>
            <a:r>
              <a:t> Node.js</a:t>
            </a:r>
            <a:endParaRPr sz="2400"/>
          </a:p>
          <a:p>
            <a:pPr marL="685800" indent="-457200" defTabSz="685800">
              <a:buSzPct val="100000"/>
              <a:buChar char="❑"/>
              <a:defRPr sz="2800">
                <a:latin typeface="Arial"/>
                <a:ea typeface="Arial"/>
                <a:cs typeface="Arial"/>
                <a:sym typeface="Arial"/>
              </a:defRPr>
            </a:pPr>
            <a:r>
              <a:t> Heroku-CLI</a:t>
            </a:r>
            <a:endParaRPr sz="2400"/>
          </a:p>
          <a:p>
            <a:pPr marL="685800" indent="-457200" defTabSz="685800">
              <a:buSzPct val="100000"/>
              <a:buChar char="❑"/>
              <a:defRPr sz="2800">
                <a:latin typeface="Arial"/>
                <a:ea typeface="Arial"/>
                <a:cs typeface="Arial"/>
                <a:sym typeface="Arial"/>
              </a:defRPr>
            </a:pPr>
            <a:r>
              <a:t>Google Chrome</a:t>
            </a:r>
            <a:endParaRPr sz="2400"/>
          </a:p>
          <a:p>
            <a:pPr indent="228600" defTabSz="685800">
              <a:defRPr sz="2800">
                <a:latin typeface="Arial"/>
                <a:ea typeface="Arial"/>
                <a:cs typeface="Arial"/>
                <a:sym typeface="Arial"/>
              </a:defRPr>
            </a:pPr>
            <a:endParaRPr sz="240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Title 1"/>
          <p:cNvSpPr txBox="1">
            <a:spLocks noGrp="1"/>
          </p:cNvSpPr>
          <p:nvPr>
            <p:ph type="title"/>
          </p:nvPr>
        </p:nvSpPr>
        <p:spPr>
          <a:xfrm>
            <a:off x="304799" y="-1"/>
            <a:ext cx="5470528" cy="653856"/>
          </a:xfrm>
          <a:prstGeom prst="rect">
            <a:avLst/>
          </a:prstGeom>
        </p:spPr>
        <p:txBody>
          <a:bodyPr/>
          <a:lstStyle/>
          <a:p>
            <a:r>
              <a:t>Accounts Checklist</a:t>
            </a:r>
          </a:p>
        </p:txBody>
      </p:sp>
      <p:sp>
        <p:nvSpPr>
          <p:cNvPr id="407" name="Shape 70"/>
          <p:cNvSpPr txBox="1"/>
          <p:nvPr/>
        </p:nvSpPr>
        <p:spPr>
          <a:xfrm>
            <a:off x="98425" y="914399"/>
            <a:ext cx="8947150" cy="58608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pPr indent="228600" defTabSz="685800">
              <a:defRPr sz="2800">
                <a:latin typeface="Arial"/>
                <a:ea typeface="Arial"/>
                <a:cs typeface="Arial"/>
                <a:sym typeface="Arial"/>
              </a:defRPr>
            </a:pPr>
            <a:r>
              <a:t>You should also now have accounts for:</a:t>
            </a:r>
            <a:endParaRPr sz="2400"/>
          </a:p>
          <a:p>
            <a:pPr indent="228600" defTabSz="685800">
              <a:defRPr sz="2800">
                <a:latin typeface="Arial"/>
                <a:ea typeface="Arial"/>
                <a:cs typeface="Arial"/>
                <a:sym typeface="Arial"/>
              </a:defRPr>
            </a:pPr>
            <a:endParaRPr sz="2400"/>
          </a:p>
          <a:p>
            <a:pPr marL="685800" indent="-457200" defTabSz="685800">
              <a:buSzPct val="100000"/>
              <a:buChar char="❑"/>
              <a:defRPr sz="2800">
                <a:latin typeface="Arial"/>
                <a:ea typeface="Arial"/>
                <a:cs typeface="Arial"/>
                <a:sym typeface="Arial"/>
              </a:defRPr>
            </a:pPr>
            <a:r>
              <a:t> GitHub (with SSH Integration)</a:t>
            </a:r>
            <a:endParaRPr sz="2400"/>
          </a:p>
          <a:p>
            <a:pPr marL="685800" indent="-457200" defTabSz="685800">
              <a:buSzPct val="100000"/>
              <a:buChar char="❑"/>
              <a:defRPr sz="2800">
                <a:latin typeface="Arial"/>
                <a:ea typeface="Arial"/>
                <a:cs typeface="Arial"/>
                <a:sym typeface="Arial"/>
              </a:defRPr>
            </a:pPr>
            <a:endParaRPr sz="2400"/>
          </a:p>
          <a:p>
            <a:pPr marL="685800" indent="-457200" defTabSz="685800">
              <a:buSzPct val="100000"/>
              <a:buChar char="❑"/>
              <a:defRPr sz="2800">
                <a:latin typeface="Arial"/>
                <a:ea typeface="Arial"/>
                <a:cs typeface="Arial"/>
                <a:sym typeface="Arial"/>
              </a:defRPr>
            </a:pPr>
            <a:r>
              <a:t> Heroku</a:t>
            </a:r>
            <a:endParaRPr sz="2400"/>
          </a:p>
          <a:p>
            <a:pPr marL="685800" indent="-457200" defTabSz="685800">
              <a:buSzPct val="100000"/>
              <a:buChar char="❑"/>
              <a:defRPr sz="2800">
                <a:latin typeface="Arial"/>
                <a:ea typeface="Arial"/>
                <a:cs typeface="Arial"/>
                <a:sym typeface="Arial"/>
              </a:defRPr>
            </a:pPr>
            <a:endParaRPr sz="2400"/>
          </a:p>
          <a:p>
            <a:pPr marL="685800" indent="-457200" defTabSz="685800">
              <a:buSzPct val="100000"/>
              <a:buChar char="❑"/>
              <a:defRPr sz="2800">
                <a:latin typeface="Arial"/>
                <a:ea typeface="Arial"/>
                <a:cs typeface="Arial"/>
                <a:sym typeface="Arial"/>
              </a:defRPr>
            </a:pPr>
            <a:r>
              <a:t> LinkedIn</a:t>
            </a:r>
            <a:endParaRPr sz="2400"/>
          </a:p>
          <a:p>
            <a:pPr marL="685800" indent="-457200" defTabSz="685800">
              <a:buSzPct val="100000"/>
              <a:buChar char="❑"/>
              <a:defRPr sz="2800">
                <a:latin typeface="Arial"/>
                <a:ea typeface="Arial"/>
                <a:cs typeface="Arial"/>
                <a:sym typeface="Arial"/>
              </a:defRPr>
            </a:pPr>
            <a:endParaRPr sz="2400"/>
          </a:p>
          <a:p>
            <a:pPr marL="685800" indent="-457200" defTabSz="685800">
              <a:buSzPct val="100000"/>
              <a:buChar char="❑"/>
              <a:defRPr sz="2800">
                <a:latin typeface="Arial"/>
                <a:ea typeface="Arial"/>
                <a:cs typeface="Arial"/>
                <a:sym typeface="Arial"/>
              </a:defRPr>
            </a:pPr>
            <a:r>
              <a:t> Stack Overflow</a:t>
            </a:r>
            <a:endParaRPr sz="2400"/>
          </a:p>
          <a:p>
            <a:pPr marL="685800" indent="-457200" defTabSz="685800">
              <a:buSzPct val="100000"/>
              <a:buFont typeface="Arial"/>
              <a:buChar char="•"/>
              <a:defRPr sz="2800">
                <a:latin typeface="Arial"/>
                <a:ea typeface="Arial"/>
                <a:cs typeface="Arial"/>
                <a:sym typeface="Arial"/>
              </a:defRPr>
            </a:pPr>
            <a:endParaRPr sz="2400"/>
          </a:p>
          <a:p>
            <a:pPr marL="685800" indent="-457200" defTabSz="685800">
              <a:buSzPct val="100000"/>
              <a:buFont typeface="Arial"/>
              <a:buChar char="•"/>
              <a:defRPr sz="2800">
                <a:latin typeface="Arial"/>
                <a:ea typeface="Arial"/>
                <a:cs typeface="Arial"/>
                <a:sym typeface="Arial"/>
              </a:defRPr>
            </a:pPr>
            <a:endParaRPr sz="2400"/>
          </a:p>
          <a:p>
            <a:pPr marL="685800" indent="-457200" defTabSz="685800">
              <a:buSzPct val="100000"/>
              <a:buFont typeface="Arial"/>
              <a:buChar char="•"/>
              <a:defRPr sz="2800">
                <a:latin typeface="Arial"/>
                <a:ea typeface="Arial"/>
                <a:cs typeface="Arial"/>
                <a:sym typeface="Arial"/>
              </a:defRPr>
            </a:pPr>
            <a:endParaRPr sz="2400"/>
          </a:p>
          <a:p>
            <a:pPr indent="228600" defTabSz="685800">
              <a:defRPr sz="2800">
                <a:latin typeface="Arial"/>
                <a:ea typeface="Arial"/>
                <a:cs typeface="Arial"/>
                <a:sym typeface="Arial"/>
              </a:defRPr>
            </a:pPr>
            <a:endParaRPr sz="240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Title 1"/>
          <p:cNvSpPr txBox="1">
            <a:spLocks noGrp="1"/>
          </p:cNvSpPr>
          <p:nvPr>
            <p:ph type="title"/>
          </p:nvPr>
        </p:nvSpPr>
        <p:spPr>
          <a:xfrm>
            <a:off x="304799" y="-1"/>
            <a:ext cx="5470528" cy="653856"/>
          </a:xfrm>
          <a:prstGeom prst="rect">
            <a:avLst/>
          </a:prstGeom>
        </p:spPr>
        <p:txBody>
          <a:bodyPr/>
          <a:lstStyle/>
          <a:p>
            <a:r>
              <a:t>Self-Check</a:t>
            </a:r>
          </a:p>
        </p:txBody>
      </p:sp>
      <p:sp>
        <p:nvSpPr>
          <p:cNvPr id="410" name="Shape 70"/>
          <p:cNvSpPr txBox="1"/>
          <p:nvPr/>
        </p:nvSpPr>
        <p:spPr>
          <a:xfrm>
            <a:off x="98425" y="914399"/>
            <a:ext cx="8947150" cy="7080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pPr indent="228600" defTabSz="685800">
              <a:defRPr sz="2800">
                <a:latin typeface="Arial"/>
                <a:ea typeface="Arial"/>
                <a:cs typeface="Arial"/>
                <a:sym typeface="Arial"/>
              </a:defRPr>
            </a:pPr>
            <a:r>
              <a:t>Let’s do some quick checks of the following</a:t>
            </a:r>
            <a:endParaRPr sz="2400"/>
          </a:p>
          <a:p>
            <a:pPr indent="228600" defTabSz="685800">
              <a:defRPr sz="2800">
                <a:latin typeface="Arial"/>
                <a:ea typeface="Arial"/>
                <a:cs typeface="Arial"/>
                <a:sym typeface="Arial"/>
              </a:defRPr>
            </a:pPr>
            <a:endParaRPr sz="2400"/>
          </a:p>
          <a:p>
            <a:pPr marL="685800" indent="-457200" defTabSz="685800">
              <a:buSzPct val="100000"/>
              <a:buChar char="✓"/>
              <a:defRPr sz="2800">
                <a:latin typeface="Arial"/>
                <a:ea typeface="Arial"/>
                <a:cs typeface="Arial"/>
                <a:sym typeface="Arial"/>
              </a:defRPr>
            </a:pPr>
            <a:r>
              <a:t>Visual Studio Code Check</a:t>
            </a:r>
            <a:endParaRPr sz="2400"/>
          </a:p>
          <a:p>
            <a:pPr marL="685800" indent="-457200" defTabSz="685800">
              <a:buSzPct val="100000"/>
              <a:buChar char="✓"/>
              <a:defRPr sz="2800">
                <a:latin typeface="Arial"/>
                <a:ea typeface="Arial"/>
                <a:cs typeface="Arial"/>
                <a:sym typeface="Arial"/>
              </a:defRPr>
            </a:pPr>
            <a:endParaRPr sz="2400"/>
          </a:p>
          <a:p>
            <a:pPr marL="685800" indent="-457200" defTabSz="685800">
              <a:buSzPct val="100000"/>
              <a:buChar char="✓"/>
              <a:defRPr sz="2800">
                <a:latin typeface="Arial"/>
                <a:ea typeface="Arial"/>
                <a:cs typeface="Arial"/>
                <a:sym typeface="Arial"/>
              </a:defRPr>
            </a:pPr>
            <a:r>
              <a:t>Git Bash / Terminal Check</a:t>
            </a:r>
            <a:endParaRPr sz="2400"/>
          </a:p>
          <a:p>
            <a:pPr marL="685800" indent="-457200" defTabSz="685800">
              <a:buSzPct val="100000"/>
              <a:buChar char="✓"/>
              <a:defRPr sz="2800">
                <a:latin typeface="Arial"/>
                <a:ea typeface="Arial"/>
                <a:cs typeface="Arial"/>
                <a:sym typeface="Arial"/>
              </a:defRPr>
            </a:pPr>
            <a:endParaRPr sz="2400"/>
          </a:p>
          <a:p>
            <a:pPr marL="685800" indent="-457200" defTabSz="685800">
              <a:buSzPct val="100000"/>
              <a:buChar char="✓"/>
              <a:defRPr sz="2800">
                <a:latin typeface="Arial"/>
                <a:ea typeface="Arial"/>
                <a:cs typeface="Arial"/>
                <a:sym typeface="Arial"/>
              </a:defRPr>
            </a:pPr>
            <a:r>
              <a:t>Node Check</a:t>
            </a:r>
            <a:endParaRPr sz="2400"/>
          </a:p>
          <a:p>
            <a:pPr marL="685800" indent="-457200" defTabSz="685800">
              <a:buSzPct val="100000"/>
              <a:buChar char="✓"/>
              <a:defRPr sz="2800">
                <a:latin typeface="Arial"/>
                <a:ea typeface="Arial"/>
                <a:cs typeface="Arial"/>
                <a:sym typeface="Arial"/>
              </a:defRPr>
            </a:pPr>
            <a:endParaRPr sz="2400"/>
          </a:p>
          <a:p>
            <a:pPr marL="685800" indent="-457200" defTabSz="685800">
              <a:buSzPct val="100000"/>
              <a:buChar char="✓"/>
              <a:defRPr sz="2800">
                <a:latin typeface="Arial"/>
                <a:ea typeface="Arial"/>
                <a:cs typeface="Arial"/>
                <a:sym typeface="Arial"/>
              </a:defRPr>
            </a:pPr>
            <a:r>
              <a:t>Git Check</a:t>
            </a:r>
            <a:endParaRPr sz="2400"/>
          </a:p>
          <a:p>
            <a:pPr marL="685800" indent="-457200" defTabSz="685800">
              <a:buSzPct val="100000"/>
              <a:buChar char="✓"/>
              <a:defRPr sz="2800">
                <a:latin typeface="Arial"/>
                <a:ea typeface="Arial"/>
                <a:cs typeface="Arial"/>
                <a:sym typeface="Arial"/>
              </a:defRPr>
            </a:pPr>
            <a:endParaRPr sz="2400"/>
          </a:p>
          <a:p>
            <a:pPr marL="685800" indent="-457200" defTabSz="685800">
              <a:buSzPct val="100000"/>
              <a:buChar char="✓"/>
              <a:defRPr sz="2800">
                <a:latin typeface="Arial"/>
                <a:ea typeface="Arial"/>
                <a:cs typeface="Arial"/>
                <a:sym typeface="Arial"/>
              </a:defRPr>
            </a:pPr>
            <a:r>
              <a:t>Heroku Check</a:t>
            </a:r>
            <a:endParaRPr sz="2400"/>
          </a:p>
          <a:p>
            <a:pPr marL="685800" indent="-457200" defTabSz="685800">
              <a:buSzPct val="100000"/>
              <a:buChar char="❑"/>
              <a:defRPr sz="2800">
                <a:latin typeface="Arial"/>
                <a:ea typeface="Arial"/>
                <a:cs typeface="Arial"/>
                <a:sym typeface="Arial"/>
              </a:defRPr>
            </a:pPr>
            <a:endParaRPr sz="2400"/>
          </a:p>
          <a:p>
            <a:pPr marL="685800" indent="-457200" defTabSz="685800">
              <a:buSzPct val="100000"/>
              <a:buChar char="❑"/>
              <a:defRPr sz="2800">
                <a:latin typeface="Arial"/>
                <a:ea typeface="Arial"/>
                <a:cs typeface="Arial"/>
                <a:sym typeface="Arial"/>
              </a:defRPr>
            </a:pPr>
            <a:endParaRPr sz="2400"/>
          </a:p>
          <a:p>
            <a:pPr marL="685800" indent="-457200" defTabSz="685800">
              <a:buSzPct val="100000"/>
              <a:buFont typeface="Arial"/>
              <a:buChar char="•"/>
              <a:defRPr sz="2800">
                <a:latin typeface="Arial"/>
                <a:ea typeface="Arial"/>
                <a:cs typeface="Arial"/>
                <a:sym typeface="Arial"/>
              </a:defRPr>
            </a:pPr>
            <a:endParaRPr sz="2400"/>
          </a:p>
          <a:p>
            <a:pPr marL="685800" indent="-457200" defTabSz="685800">
              <a:buSzPct val="100000"/>
              <a:buFont typeface="Arial"/>
              <a:buChar char="•"/>
              <a:defRPr sz="2800">
                <a:latin typeface="Arial"/>
                <a:ea typeface="Arial"/>
                <a:cs typeface="Arial"/>
                <a:sym typeface="Arial"/>
              </a:defRPr>
            </a:pPr>
            <a:endParaRPr sz="2400"/>
          </a:p>
          <a:p>
            <a:pPr indent="228600" defTabSz="685800">
              <a:defRPr sz="2800">
                <a:latin typeface="Arial"/>
                <a:ea typeface="Arial"/>
                <a:cs typeface="Arial"/>
                <a:sym typeface="Arial"/>
              </a:defRPr>
            </a:pPr>
            <a:endParaRPr sz="240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Title 1"/>
          <p:cNvSpPr txBox="1">
            <a:spLocks noGrp="1"/>
          </p:cNvSpPr>
          <p:nvPr>
            <p:ph type="title"/>
          </p:nvPr>
        </p:nvSpPr>
        <p:spPr>
          <a:xfrm>
            <a:off x="390606" y="2953542"/>
            <a:ext cx="8229601" cy="871860"/>
          </a:xfrm>
          <a:prstGeom prst="rect">
            <a:avLst/>
          </a:prstGeom>
        </p:spPr>
        <p:txBody>
          <a:bodyPr/>
          <a:lstStyle/>
          <a:p>
            <a:r>
              <a:t>On the Modern Web</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Title 1"/>
          <p:cNvSpPr txBox="1">
            <a:spLocks noGrp="1"/>
          </p:cNvSpPr>
          <p:nvPr>
            <p:ph type="title"/>
          </p:nvPr>
        </p:nvSpPr>
        <p:spPr>
          <a:xfrm>
            <a:off x="304799" y="-1"/>
            <a:ext cx="5470528" cy="653856"/>
          </a:xfrm>
          <a:prstGeom prst="rect">
            <a:avLst/>
          </a:prstGeom>
        </p:spPr>
        <p:txBody>
          <a:bodyPr/>
          <a:lstStyle/>
          <a:p>
            <a:r>
              <a:t>Full-Stack Development?</a:t>
            </a:r>
          </a:p>
        </p:txBody>
      </p:sp>
      <p:pic>
        <p:nvPicPr>
          <p:cNvPr id="415" name="Picture 8" descr="Picture 8"/>
          <p:cNvPicPr>
            <a:picLocks noChangeAspect="1"/>
          </p:cNvPicPr>
          <p:nvPr/>
        </p:nvPicPr>
        <p:blipFill>
          <a:blip r:embed="rId3"/>
          <a:stretch>
            <a:fillRect/>
          </a:stretch>
        </p:blipFill>
        <p:spPr>
          <a:xfrm>
            <a:off x="1752600" y="838200"/>
            <a:ext cx="5362575" cy="5362575"/>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Title 1"/>
          <p:cNvSpPr txBox="1">
            <a:spLocks noGrp="1"/>
          </p:cNvSpPr>
          <p:nvPr>
            <p:ph type="title"/>
          </p:nvPr>
        </p:nvSpPr>
        <p:spPr>
          <a:xfrm>
            <a:off x="304799" y="-1"/>
            <a:ext cx="5470528" cy="653856"/>
          </a:xfrm>
          <a:prstGeom prst="rect">
            <a:avLst/>
          </a:prstGeom>
        </p:spPr>
        <p:txBody>
          <a:bodyPr/>
          <a:lstStyle/>
          <a:p>
            <a:r>
              <a:t>The “Magic” of YouTube</a:t>
            </a:r>
          </a:p>
        </p:txBody>
      </p:sp>
      <p:pic>
        <p:nvPicPr>
          <p:cNvPr id="420" name="Picture 3" descr="Picture 3"/>
          <p:cNvPicPr>
            <a:picLocks noChangeAspect="1"/>
          </p:cNvPicPr>
          <p:nvPr/>
        </p:nvPicPr>
        <p:blipFill>
          <a:blip r:embed="rId3"/>
          <a:stretch>
            <a:fillRect/>
          </a:stretch>
        </p:blipFill>
        <p:spPr>
          <a:xfrm>
            <a:off x="1143000" y="802186"/>
            <a:ext cx="7206085" cy="557366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Title 1"/>
          <p:cNvSpPr txBox="1">
            <a:spLocks noGrp="1"/>
          </p:cNvSpPr>
          <p:nvPr>
            <p:ph type="title"/>
          </p:nvPr>
        </p:nvSpPr>
        <p:spPr>
          <a:xfrm>
            <a:off x="304799" y="-1"/>
            <a:ext cx="5470528" cy="653856"/>
          </a:xfrm>
          <a:prstGeom prst="rect">
            <a:avLst/>
          </a:prstGeom>
        </p:spPr>
        <p:txBody>
          <a:bodyPr/>
          <a:lstStyle/>
          <a:p>
            <a:r>
              <a:t>Full-Stack Development</a:t>
            </a:r>
          </a:p>
        </p:txBody>
      </p:sp>
      <p:sp>
        <p:nvSpPr>
          <p:cNvPr id="425" name="Rectangle 5"/>
          <p:cNvSpPr/>
          <p:nvPr/>
        </p:nvSpPr>
        <p:spPr>
          <a:xfrm>
            <a:off x="-1" y="4923128"/>
            <a:ext cx="9155743" cy="1492316"/>
          </a:xfrm>
          <a:prstGeom prst="rect">
            <a:avLst/>
          </a:prstGeom>
          <a:solidFill>
            <a:srgbClr val="2E75B6"/>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426" name="Rectangle 6"/>
          <p:cNvSpPr txBox="1"/>
          <p:nvPr/>
        </p:nvSpPr>
        <p:spPr>
          <a:xfrm>
            <a:off x="284407" y="5460882"/>
            <a:ext cx="8796317" cy="8840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solidFill>
                  <a:srgbClr val="FFFFFF"/>
                </a:solidFill>
                <a:latin typeface="Arial"/>
                <a:ea typeface="Arial"/>
                <a:cs typeface="Arial"/>
                <a:sym typeface="Arial"/>
              </a:defRPr>
            </a:pPr>
            <a:r>
              <a:t>In modern </a:t>
            </a:r>
            <a:r>
              <a:rPr b="1"/>
              <a:t>web apps, </a:t>
            </a:r>
            <a:r>
              <a:t>there’s a constant back-and-forth communication between two key components: the visuals displayed on the user’s browser (</a:t>
            </a:r>
            <a:r>
              <a:rPr b="1"/>
              <a:t>frontend) </a:t>
            </a:r>
            <a:r>
              <a:t>and the data and logic stored on the server (</a:t>
            </a:r>
            <a:r>
              <a:rPr b="1"/>
              <a:t>backend).</a:t>
            </a:r>
          </a:p>
        </p:txBody>
      </p:sp>
      <p:pic>
        <p:nvPicPr>
          <p:cNvPr id="427" name="Picture 7" descr="Picture 7"/>
          <p:cNvPicPr>
            <a:picLocks noChangeAspect="1"/>
          </p:cNvPicPr>
          <p:nvPr/>
        </p:nvPicPr>
        <p:blipFill>
          <a:blip r:embed="rId3"/>
          <a:stretch>
            <a:fillRect/>
          </a:stretch>
        </p:blipFill>
        <p:spPr>
          <a:xfrm>
            <a:off x="0" y="533400"/>
            <a:ext cx="9144000" cy="489625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Title 1"/>
          <p:cNvSpPr txBox="1">
            <a:spLocks noGrp="1"/>
          </p:cNvSpPr>
          <p:nvPr>
            <p:ph type="title"/>
          </p:nvPr>
        </p:nvSpPr>
        <p:spPr>
          <a:xfrm>
            <a:off x="304799" y="-1"/>
            <a:ext cx="5470528" cy="653856"/>
          </a:xfrm>
          <a:prstGeom prst="rect">
            <a:avLst/>
          </a:prstGeom>
        </p:spPr>
        <p:txBody>
          <a:bodyPr/>
          <a:lstStyle/>
          <a:p>
            <a:r>
              <a:t>Full-Stack Development</a:t>
            </a:r>
          </a:p>
        </p:txBody>
      </p:sp>
      <p:sp>
        <p:nvSpPr>
          <p:cNvPr id="432" name="Rectangle 5"/>
          <p:cNvSpPr/>
          <p:nvPr/>
        </p:nvSpPr>
        <p:spPr>
          <a:xfrm>
            <a:off x="-2" y="5429653"/>
            <a:ext cx="9155743" cy="984027"/>
          </a:xfrm>
          <a:prstGeom prst="rect">
            <a:avLst/>
          </a:prstGeom>
          <a:solidFill>
            <a:srgbClr val="2E75B6"/>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433" name="Rectangle 7"/>
          <p:cNvSpPr txBox="1"/>
          <p:nvPr/>
        </p:nvSpPr>
        <p:spPr>
          <a:xfrm>
            <a:off x="304799" y="5614317"/>
            <a:ext cx="8665359" cy="6173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b="1">
                <a:solidFill>
                  <a:srgbClr val="FFFFFF"/>
                </a:solidFill>
                <a:latin typeface="Arial"/>
                <a:ea typeface="Arial"/>
                <a:cs typeface="Arial"/>
                <a:sym typeface="Arial"/>
              </a:defRPr>
            </a:pPr>
            <a:r>
              <a:t>Full-Stack Development </a:t>
            </a:r>
            <a:r>
              <a:rPr b="0"/>
              <a:t>is the concept of building </a:t>
            </a:r>
            <a:r>
              <a:rPr i="1" u="sng"/>
              <a:t>every</a:t>
            </a:r>
            <a:r>
              <a:rPr b="0" i="1"/>
              <a:t> </a:t>
            </a:r>
            <a:r>
              <a:rPr b="0"/>
              <a:t>aspect of the web application – from the visuals and interactions, to the data transfer and processing.</a:t>
            </a:r>
          </a:p>
        </p:txBody>
      </p:sp>
      <p:pic>
        <p:nvPicPr>
          <p:cNvPr id="434" name="Picture 3" descr="Picture 3"/>
          <p:cNvPicPr>
            <a:picLocks noChangeAspect="1"/>
          </p:cNvPicPr>
          <p:nvPr/>
        </p:nvPicPr>
        <p:blipFill>
          <a:blip r:embed="rId3"/>
          <a:stretch>
            <a:fillRect/>
          </a:stretch>
        </p:blipFill>
        <p:spPr>
          <a:xfrm>
            <a:off x="0" y="533400"/>
            <a:ext cx="9144000" cy="489625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Title 1"/>
          <p:cNvSpPr txBox="1">
            <a:spLocks noGrp="1"/>
          </p:cNvSpPr>
          <p:nvPr>
            <p:ph type="title"/>
          </p:nvPr>
        </p:nvSpPr>
        <p:spPr>
          <a:xfrm>
            <a:off x="304799" y="-1"/>
            <a:ext cx="5470528" cy="653856"/>
          </a:xfrm>
          <a:prstGeom prst="rect">
            <a:avLst/>
          </a:prstGeom>
        </p:spPr>
        <p:txBody>
          <a:bodyPr/>
          <a:lstStyle/>
          <a:p>
            <a:r>
              <a:t>Full-Stack Development</a:t>
            </a:r>
          </a:p>
        </p:txBody>
      </p:sp>
      <p:sp>
        <p:nvSpPr>
          <p:cNvPr id="439" name="Shape 70"/>
          <p:cNvSpPr txBox="1"/>
          <p:nvPr/>
        </p:nvSpPr>
        <p:spPr>
          <a:xfrm>
            <a:off x="0" y="1041305"/>
            <a:ext cx="3079750" cy="19271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r>
              <a:t>HTML</a:t>
            </a:r>
            <a:endParaRPr sz="2400"/>
          </a:p>
          <a:p>
            <a:pPr marL="685800" indent="-457200" defTabSz="685800">
              <a:buSzPct val="100000"/>
              <a:buFont typeface="Arial"/>
              <a:buChar char="•"/>
              <a:defRPr sz="2000">
                <a:latin typeface="Arial"/>
                <a:ea typeface="Arial"/>
                <a:cs typeface="Arial"/>
                <a:sym typeface="Arial"/>
              </a:defRPr>
            </a:pPr>
            <a:r>
              <a:t>CSS</a:t>
            </a:r>
            <a:endParaRPr sz="2400"/>
          </a:p>
          <a:p>
            <a:pPr marL="685800" indent="-457200" defTabSz="685800">
              <a:buSzPct val="100000"/>
              <a:buFont typeface="Arial"/>
              <a:buChar char="•"/>
              <a:defRPr sz="2000">
                <a:latin typeface="Arial"/>
                <a:ea typeface="Arial"/>
                <a:cs typeface="Arial"/>
                <a:sym typeface="Arial"/>
              </a:defRPr>
            </a:pPr>
            <a:r>
              <a:t>JavaScript</a:t>
            </a:r>
          </a:p>
          <a:p>
            <a:pPr marL="685800" indent="-457200" defTabSz="685800">
              <a:buSzPct val="100000"/>
              <a:buFont typeface="Arial"/>
              <a:buChar char="•"/>
              <a:defRPr sz="2000">
                <a:latin typeface="Arial"/>
                <a:ea typeface="Arial"/>
                <a:cs typeface="Arial"/>
                <a:sym typeface="Arial"/>
              </a:defRPr>
            </a:pPr>
            <a:r>
              <a:t>jQuery</a:t>
            </a:r>
          </a:p>
          <a:p>
            <a:pPr marL="685800" indent="-457200" defTabSz="685800">
              <a:buSzPct val="100000"/>
              <a:buFont typeface="Arial"/>
              <a:buChar char="•"/>
              <a:defRPr sz="2000">
                <a:latin typeface="Arial"/>
                <a:ea typeface="Arial"/>
                <a:cs typeface="Arial"/>
                <a:sym typeface="Arial"/>
              </a:defRPr>
            </a:pPr>
            <a:r>
              <a:t>Bootstrap</a:t>
            </a:r>
            <a:endParaRPr sz="2400"/>
          </a:p>
          <a:p>
            <a:pPr marL="685800" indent="-457200" defTabSz="685800">
              <a:buSzPct val="100000"/>
              <a:buFont typeface="Arial"/>
              <a:buChar char="•"/>
              <a:defRPr sz="2000">
                <a:latin typeface="Arial"/>
                <a:ea typeface="Arial"/>
                <a:cs typeface="Arial"/>
                <a:sym typeface="Arial"/>
              </a:defRPr>
            </a:pPr>
            <a:r>
              <a:t>SEO</a:t>
            </a:r>
          </a:p>
        </p:txBody>
      </p:sp>
      <p:sp>
        <p:nvSpPr>
          <p:cNvPr id="440" name="Shape 70"/>
          <p:cNvSpPr txBox="1"/>
          <p:nvPr/>
        </p:nvSpPr>
        <p:spPr>
          <a:xfrm>
            <a:off x="2896000" y="1028449"/>
            <a:ext cx="1920876" cy="105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r>
              <a:t>Heroku</a:t>
            </a:r>
          </a:p>
          <a:p>
            <a:pPr marL="685800" indent="-457200" defTabSz="685800">
              <a:buSzPct val="100000"/>
              <a:buFont typeface="Arial"/>
              <a:buChar char="•"/>
              <a:defRPr sz="2000">
                <a:latin typeface="Arial"/>
                <a:ea typeface="Arial"/>
                <a:cs typeface="Arial"/>
                <a:sym typeface="Arial"/>
              </a:defRPr>
            </a:pPr>
            <a:r>
              <a:t>Git</a:t>
            </a:r>
            <a:endParaRPr sz="2400"/>
          </a:p>
          <a:p>
            <a:pPr marL="685800" indent="-457200" defTabSz="685800">
              <a:buSzPct val="100000"/>
              <a:buFont typeface="Arial"/>
              <a:buChar char="•"/>
              <a:defRPr sz="2000">
                <a:latin typeface="Arial"/>
                <a:ea typeface="Arial"/>
                <a:cs typeface="Arial"/>
                <a:sym typeface="Arial"/>
              </a:defRPr>
            </a:pPr>
            <a:r>
              <a:t>GitHub</a:t>
            </a:r>
          </a:p>
        </p:txBody>
      </p:sp>
      <p:sp>
        <p:nvSpPr>
          <p:cNvPr id="441" name="Shape 70"/>
          <p:cNvSpPr txBox="1"/>
          <p:nvPr/>
        </p:nvSpPr>
        <p:spPr>
          <a:xfrm>
            <a:off x="-1" y="3754837"/>
            <a:ext cx="3962403" cy="1635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r>
              <a:t>APIs (Consuming)</a:t>
            </a:r>
            <a:endParaRPr sz="2400"/>
          </a:p>
          <a:p>
            <a:pPr marL="685800" indent="-457200" defTabSz="685800">
              <a:buSzPct val="100000"/>
              <a:buFont typeface="Arial"/>
              <a:buChar char="•"/>
              <a:defRPr sz="2000">
                <a:latin typeface="Arial"/>
                <a:ea typeface="Arial"/>
                <a:cs typeface="Arial"/>
                <a:sym typeface="Arial"/>
              </a:defRPr>
            </a:pPr>
            <a:r>
              <a:t>JSON</a:t>
            </a:r>
            <a:endParaRPr sz="2400"/>
          </a:p>
          <a:p>
            <a:pPr marL="685800" indent="-457200" defTabSz="685800">
              <a:buSzPct val="100000"/>
              <a:buFont typeface="Arial"/>
              <a:buChar char="•"/>
              <a:defRPr sz="2000">
                <a:latin typeface="Arial"/>
                <a:ea typeface="Arial"/>
                <a:cs typeface="Arial"/>
                <a:sym typeface="Arial"/>
              </a:defRPr>
            </a:pPr>
            <a:r>
              <a:t>AJAX</a:t>
            </a:r>
            <a:endParaRPr sz="2400"/>
          </a:p>
          <a:p>
            <a:pPr marL="685800" indent="-457200" defTabSz="685800">
              <a:buSzPct val="100000"/>
              <a:buFont typeface="Arial"/>
              <a:buChar char="•"/>
              <a:defRPr sz="2000">
                <a:latin typeface="Arial"/>
                <a:ea typeface="Arial"/>
                <a:cs typeface="Arial"/>
                <a:sym typeface="Arial"/>
              </a:defRPr>
            </a:pPr>
            <a:r>
              <a:t>Real Time Cloud Database via Firebase</a:t>
            </a:r>
          </a:p>
        </p:txBody>
      </p:sp>
      <p:sp>
        <p:nvSpPr>
          <p:cNvPr id="442" name="Shape 70"/>
          <p:cNvSpPr txBox="1"/>
          <p:nvPr/>
        </p:nvSpPr>
        <p:spPr>
          <a:xfrm>
            <a:off x="5101130" y="1011636"/>
            <a:ext cx="3841751" cy="28034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r>
              <a:t>Templating Engines</a:t>
            </a:r>
            <a:endParaRPr sz="2400"/>
          </a:p>
          <a:p>
            <a:pPr marL="685800" indent="-457200" defTabSz="685800">
              <a:buSzPct val="100000"/>
              <a:buFont typeface="Arial"/>
              <a:buChar char="•"/>
              <a:defRPr sz="2000">
                <a:latin typeface="Arial"/>
                <a:ea typeface="Arial"/>
                <a:cs typeface="Arial"/>
                <a:sym typeface="Arial"/>
              </a:defRPr>
            </a:pPr>
            <a:r>
              <a:t>Sessions</a:t>
            </a:r>
            <a:endParaRPr sz="2400"/>
          </a:p>
          <a:p>
            <a:pPr marL="685800" indent="-457200" defTabSz="685800">
              <a:buSzPct val="100000"/>
              <a:buFont typeface="Arial"/>
              <a:buChar char="•"/>
              <a:defRPr sz="2000">
                <a:latin typeface="Arial"/>
                <a:ea typeface="Arial"/>
                <a:cs typeface="Arial"/>
                <a:sym typeface="Arial"/>
              </a:defRPr>
            </a:pPr>
            <a:r>
              <a:t>Writing tests</a:t>
            </a:r>
            <a:endParaRPr sz="2400"/>
          </a:p>
          <a:p>
            <a:pPr marL="685800" indent="-457200" defTabSz="685800">
              <a:buSzPct val="100000"/>
              <a:buFont typeface="Arial"/>
              <a:buChar char="•"/>
              <a:defRPr sz="2000">
                <a:latin typeface="Arial"/>
                <a:ea typeface="Arial"/>
                <a:cs typeface="Arial"/>
                <a:sym typeface="Arial"/>
              </a:defRPr>
            </a:pPr>
            <a:r>
              <a:t>Node.js</a:t>
            </a:r>
          </a:p>
          <a:p>
            <a:pPr marL="685800" indent="-457200" defTabSz="685800">
              <a:buSzPct val="100000"/>
              <a:buFont typeface="Arial"/>
              <a:buChar char="•"/>
              <a:defRPr sz="2000">
                <a:latin typeface="Arial"/>
                <a:ea typeface="Arial"/>
                <a:cs typeface="Arial"/>
                <a:sym typeface="Arial"/>
              </a:defRPr>
            </a:pPr>
            <a:r>
              <a:t>Express.js</a:t>
            </a:r>
          </a:p>
          <a:p>
            <a:pPr marL="685800" indent="-457200" defTabSz="685800">
              <a:buSzPct val="100000"/>
              <a:buFont typeface="Arial"/>
              <a:buChar char="•"/>
              <a:defRPr sz="2000">
                <a:latin typeface="Arial"/>
                <a:ea typeface="Arial"/>
                <a:cs typeface="Arial"/>
                <a:sym typeface="Arial"/>
              </a:defRPr>
            </a:pPr>
            <a:r>
              <a:t>Creating APIs</a:t>
            </a:r>
            <a:endParaRPr sz="2400"/>
          </a:p>
          <a:p>
            <a:pPr marL="685800" indent="-457200" defTabSz="685800">
              <a:buSzPct val="100000"/>
              <a:buFont typeface="Arial"/>
              <a:buChar char="•"/>
              <a:defRPr sz="2000">
                <a:latin typeface="Arial"/>
                <a:ea typeface="Arial"/>
                <a:cs typeface="Arial"/>
                <a:sym typeface="Arial"/>
              </a:defRPr>
            </a:pPr>
            <a:r>
              <a:t>MVC</a:t>
            </a:r>
            <a:endParaRPr sz="2400"/>
          </a:p>
          <a:p>
            <a:pPr marL="685800" indent="-457200" defTabSz="685800">
              <a:buSzPct val="100000"/>
              <a:buFont typeface="Arial"/>
              <a:buChar char="•"/>
              <a:defRPr sz="2000">
                <a:latin typeface="Arial"/>
                <a:ea typeface="Arial"/>
                <a:cs typeface="Arial"/>
                <a:sym typeface="Arial"/>
              </a:defRPr>
            </a:pPr>
            <a:r>
              <a:t>User Authentication</a:t>
            </a:r>
          </a:p>
          <a:p>
            <a:pPr marL="685800" indent="-457200" defTabSz="685800">
              <a:buSzPct val="100000"/>
              <a:buFont typeface="Arial"/>
              <a:buChar char="•"/>
              <a:defRPr sz="2000">
                <a:latin typeface="Arial"/>
                <a:ea typeface="Arial"/>
                <a:cs typeface="Arial"/>
                <a:sym typeface="Arial"/>
              </a:defRPr>
            </a:pPr>
            <a:r>
              <a:t>ORM (Sequelize)</a:t>
            </a:r>
          </a:p>
        </p:txBody>
      </p:sp>
      <p:sp>
        <p:nvSpPr>
          <p:cNvPr id="443" name="Shape 70"/>
          <p:cNvSpPr txBox="1"/>
          <p:nvPr/>
        </p:nvSpPr>
        <p:spPr>
          <a:xfrm>
            <a:off x="2940592" y="2832131"/>
            <a:ext cx="2130159" cy="7587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r>
              <a:t>MySQL</a:t>
            </a:r>
            <a:endParaRPr sz="2400"/>
          </a:p>
          <a:p>
            <a:pPr marL="685800" indent="-457200" defTabSz="685800">
              <a:buSzPct val="100000"/>
              <a:buFont typeface="Arial"/>
              <a:buChar char="•"/>
              <a:defRPr sz="2000">
                <a:latin typeface="Arial"/>
                <a:ea typeface="Arial"/>
                <a:cs typeface="Arial"/>
                <a:sym typeface="Arial"/>
              </a:defRPr>
            </a:pPr>
            <a:r>
              <a:t>MongoDB</a:t>
            </a:r>
          </a:p>
        </p:txBody>
      </p:sp>
      <p:sp>
        <p:nvSpPr>
          <p:cNvPr id="444" name="Shape 70"/>
          <p:cNvSpPr txBox="1"/>
          <p:nvPr/>
        </p:nvSpPr>
        <p:spPr>
          <a:xfrm>
            <a:off x="5070750" y="4460435"/>
            <a:ext cx="3049243" cy="1342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endParaRPr/>
          </a:p>
          <a:p>
            <a:pPr marL="685800" indent="-457200" defTabSz="685800">
              <a:buSzPct val="100000"/>
              <a:buFont typeface="Arial"/>
              <a:buChar char="•"/>
              <a:defRPr sz="2000">
                <a:latin typeface="Arial"/>
                <a:ea typeface="Arial"/>
                <a:cs typeface="Arial"/>
                <a:sym typeface="Arial"/>
              </a:defRPr>
            </a:pPr>
            <a:endParaRPr/>
          </a:p>
          <a:p>
            <a:pPr marL="685800" indent="-457200" defTabSz="685800">
              <a:buSzPct val="100000"/>
              <a:buFont typeface="Arial"/>
              <a:buChar char="•"/>
              <a:defRPr sz="2000">
                <a:latin typeface="Arial"/>
                <a:ea typeface="Arial"/>
                <a:cs typeface="Arial"/>
                <a:sym typeface="Arial"/>
              </a:defRPr>
            </a:pPr>
            <a:r>
              <a:t>Algorithms</a:t>
            </a:r>
            <a:endParaRPr sz="2400"/>
          </a:p>
          <a:p>
            <a:pPr marL="685800" indent="-457200" defTabSz="685800">
              <a:buSzPct val="100000"/>
              <a:buFont typeface="Arial"/>
              <a:buChar char="•"/>
              <a:defRPr sz="2000">
                <a:latin typeface="Arial"/>
                <a:ea typeface="Arial"/>
                <a:cs typeface="Arial"/>
                <a:sym typeface="Arial"/>
              </a:defRPr>
            </a:pPr>
            <a:r>
              <a:t>Design Patterns</a:t>
            </a:r>
          </a:p>
        </p:txBody>
      </p:sp>
      <p:sp>
        <p:nvSpPr>
          <p:cNvPr id="445" name="Shape 70"/>
          <p:cNvSpPr txBox="1"/>
          <p:nvPr/>
        </p:nvSpPr>
        <p:spPr>
          <a:xfrm>
            <a:off x="464903" y="3349345"/>
            <a:ext cx="2305051" cy="4666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indent="228600" defTabSz="685800">
              <a:defRPr sz="2000" b="1" u="sng">
                <a:latin typeface="Arial"/>
                <a:ea typeface="Arial"/>
                <a:cs typeface="Arial"/>
                <a:sym typeface="Arial"/>
              </a:defRPr>
            </a:lvl1pPr>
          </a:lstStyle>
          <a:p>
            <a:r>
              <a:t>API Interaction</a:t>
            </a:r>
          </a:p>
        </p:txBody>
      </p:sp>
      <p:sp>
        <p:nvSpPr>
          <p:cNvPr id="446" name="Shape 70"/>
          <p:cNvSpPr txBox="1"/>
          <p:nvPr/>
        </p:nvSpPr>
        <p:spPr>
          <a:xfrm>
            <a:off x="3382672" y="2471503"/>
            <a:ext cx="1905001" cy="4666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indent="228600" defTabSz="685800">
              <a:defRPr sz="2000" b="1" u="sng">
                <a:latin typeface="Arial"/>
                <a:ea typeface="Arial"/>
                <a:cs typeface="Arial"/>
                <a:sym typeface="Arial"/>
              </a:defRPr>
            </a:lvl1pPr>
          </a:lstStyle>
          <a:p>
            <a:r>
              <a:t>Databases</a:t>
            </a:r>
          </a:p>
        </p:txBody>
      </p:sp>
      <p:sp>
        <p:nvSpPr>
          <p:cNvPr id="447" name="Shape 70"/>
          <p:cNvSpPr txBox="1"/>
          <p:nvPr/>
        </p:nvSpPr>
        <p:spPr>
          <a:xfrm>
            <a:off x="5504958" y="4708440"/>
            <a:ext cx="2592043" cy="4666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indent="228600" defTabSz="685800">
              <a:defRPr sz="2000" b="1" u="sng">
                <a:latin typeface="Arial"/>
                <a:ea typeface="Arial"/>
                <a:cs typeface="Arial"/>
                <a:sym typeface="Arial"/>
              </a:defRPr>
            </a:lvl1pPr>
          </a:lstStyle>
          <a:p>
            <a:r>
              <a:t>CS Fundamentals </a:t>
            </a:r>
          </a:p>
        </p:txBody>
      </p:sp>
      <p:sp>
        <p:nvSpPr>
          <p:cNvPr id="448" name="Shape 70"/>
          <p:cNvSpPr txBox="1"/>
          <p:nvPr/>
        </p:nvSpPr>
        <p:spPr>
          <a:xfrm>
            <a:off x="438460" y="5554331"/>
            <a:ext cx="3904940" cy="4666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indent="228600" defTabSz="685800">
              <a:defRPr sz="2000" b="1" u="sng">
                <a:latin typeface="Arial"/>
                <a:ea typeface="Arial"/>
                <a:cs typeface="Arial"/>
                <a:sym typeface="Arial"/>
              </a:defRPr>
            </a:lvl1pPr>
          </a:lstStyle>
          <a:p>
            <a:r>
              <a:t>Cutting Edge Development</a:t>
            </a:r>
          </a:p>
        </p:txBody>
      </p:sp>
      <p:sp>
        <p:nvSpPr>
          <p:cNvPr id="449" name="Shape 70"/>
          <p:cNvSpPr txBox="1"/>
          <p:nvPr/>
        </p:nvSpPr>
        <p:spPr>
          <a:xfrm>
            <a:off x="439688" y="634822"/>
            <a:ext cx="2181003" cy="4666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indent="228600" defTabSz="685800">
              <a:defRPr sz="2000" b="1" u="sng">
                <a:latin typeface="Arial"/>
                <a:ea typeface="Arial"/>
                <a:cs typeface="Arial"/>
                <a:sym typeface="Arial"/>
              </a:defRPr>
            </a:lvl1pPr>
          </a:lstStyle>
          <a:p>
            <a:r>
              <a:t>The Browser</a:t>
            </a:r>
          </a:p>
        </p:txBody>
      </p:sp>
      <p:sp>
        <p:nvSpPr>
          <p:cNvPr id="450" name="Shape 70"/>
          <p:cNvSpPr txBox="1"/>
          <p:nvPr/>
        </p:nvSpPr>
        <p:spPr>
          <a:xfrm>
            <a:off x="3355059" y="634822"/>
            <a:ext cx="1905001" cy="4666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indent="228600" defTabSz="685800">
              <a:defRPr sz="2000" b="1" u="sng">
                <a:latin typeface="Arial"/>
                <a:ea typeface="Arial"/>
                <a:cs typeface="Arial"/>
                <a:sym typeface="Arial"/>
              </a:defRPr>
            </a:lvl1pPr>
          </a:lstStyle>
          <a:p>
            <a:r>
              <a:t>Dev Tools</a:t>
            </a:r>
          </a:p>
        </p:txBody>
      </p:sp>
      <p:sp>
        <p:nvSpPr>
          <p:cNvPr id="451" name="Shape 70"/>
          <p:cNvSpPr txBox="1"/>
          <p:nvPr/>
        </p:nvSpPr>
        <p:spPr>
          <a:xfrm>
            <a:off x="5562982" y="609600"/>
            <a:ext cx="3522976" cy="466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indent="228600" defTabSz="685800">
              <a:defRPr sz="2000" b="1" u="sng">
                <a:latin typeface="Arial"/>
                <a:ea typeface="Arial"/>
                <a:cs typeface="Arial"/>
                <a:sym typeface="Arial"/>
              </a:defRPr>
            </a:lvl1pPr>
          </a:lstStyle>
          <a:p>
            <a:r>
              <a:t>Server Side</a:t>
            </a:r>
          </a:p>
        </p:txBody>
      </p:sp>
      <p:sp>
        <p:nvSpPr>
          <p:cNvPr id="452" name="Shape 70"/>
          <p:cNvSpPr txBox="1"/>
          <p:nvPr/>
        </p:nvSpPr>
        <p:spPr>
          <a:xfrm>
            <a:off x="-3208" y="5867400"/>
            <a:ext cx="2213008" cy="466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marL="685800" indent="-457200" defTabSz="685800">
              <a:buSzPct val="100000"/>
              <a:buFont typeface="Arial"/>
              <a:buChar char="•"/>
              <a:defRPr sz="2000">
                <a:latin typeface="Arial"/>
                <a:ea typeface="Arial"/>
                <a:cs typeface="Arial"/>
                <a:sym typeface="Arial"/>
              </a:defRPr>
            </a:lvl1pPr>
          </a:lstStyle>
          <a:p>
            <a:r>
              <a:t>React.js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itle 1"/>
          <p:cNvSpPr txBox="1">
            <a:spLocks noGrp="1"/>
          </p:cNvSpPr>
          <p:nvPr>
            <p:ph type="title"/>
          </p:nvPr>
        </p:nvSpPr>
        <p:spPr>
          <a:xfrm>
            <a:off x="304799" y="-1"/>
            <a:ext cx="5470528" cy="653856"/>
          </a:xfrm>
          <a:prstGeom prst="rect">
            <a:avLst/>
          </a:prstGeom>
        </p:spPr>
        <p:txBody>
          <a:bodyPr/>
          <a:lstStyle/>
          <a:p>
            <a:r>
              <a:t>Your Goals...</a:t>
            </a:r>
          </a:p>
        </p:txBody>
      </p:sp>
      <p:sp>
        <p:nvSpPr>
          <p:cNvPr id="264" name="TextBox 10"/>
          <p:cNvSpPr txBox="1"/>
          <p:nvPr/>
        </p:nvSpPr>
        <p:spPr>
          <a:xfrm>
            <a:off x="4884899" y="838199"/>
            <a:ext cx="3458727" cy="769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b="1" u="sng">
                <a:latin typeface="Arial"/>
                <a:ea typeface="Arial"/>
                <a:cs typeface="Arial"/>
                <a:sym typeface="Arial"/>
              </a:defRPr>
            </a:lvl1pPr>
          </a:lstStyle>
          <a:p>
            <a:r>
              <a:t>New Career</a:t>
            </a:r>
          </a:p>
        </p:txBody>
      </p:sp>
      <p:sp>
        <p:nvSpPr>
          <p:cNvPr id="265" name="TextBox 20"/>
          <p:cNvSpPr txBox="1"/>
          <p:nvPr/>
        </p:nvSpPr>
        <p:spPr>
          <a:xfrm>
            <a:off x="304800" y="1123516"/>
            <a:ext cx="4457959" cy="4370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2400" b="1">
                <a:latin typeface="Arial"/>
                <a:ea typeface="Arial"/>
                <a:cs typeface="Arial"/>
                <a:sym typeface="Arial"/>
              </a:defRPr>
            </a:lvl1pPr>
          </a:lstStyle>
          <a:p>
            <a:r>
              <a:t>Basically 1000% of you said…</a:t>
            </a:r>
          </a:p>
        </p:txBody>
      </p:sp>
      <p:pic>
        <p:nvPicPr>
          <p:cNvPr id="266" name="Picture 2" descr="Picture 2"/>
          <p:cNvPicPr>
            <a:picLocks noChangeAspect="1"/>
          </p:cNvPicPr>
          <p:nvPr/>
        </p:nvPicPr>
        <p:blipFill>
          <a:blip r:embed="rId2"/>
          <a:stretch>
            <a:fillRect/>
          </a:stretch>
        </p:blipFill>
        <p:spPr>
          <a:xfrm>
            <a:off x="1828800" y="2031877"/>
            <a:ext cx="5410200" cy="405765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Title 1"/>
          <p:cNvSpPr txBox="1">
            <a:spLocks noGrp="1"/>
          </p:cNvSpPr>
          <p:nvPr>
            <p:ph type="title"/>
          </p:nvPr>
        </p:nvSpPr>
        <p:spPr>
          <a:xfrm>
            <a:off x="390606" y="2953542"/>
            <a:ext cx="8229601" cy="871860"/>
          </a:xfrm>
          <a:prstGeom prst="rect">
            <a:avLst/>
          </a:prstGeom>
        </p:spPr>
        <p:txBody>
          <a:bodyPr/>
          <a:lstStyle/>
          <a:p>
            <a:r>
              <a:t>Let’s Get Crackin!</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Title 1"/>
          <p:cNvSpPr txBox="1">
            <a:spLocks noGrp="1"/>
          </p:cNvSpPr>
          <p:nvPr>
            <p:ph type="title"/>
          </p:nvPr>
        </p:nvSpPr>
        <p:spPr>
          <a:xfrm>
            <a:off x="304799" y="-1"/>
            <a:ext cx="5470528" cy="653856"/>
          </a:xfrm>
          <a:prstGeom prst="rect">
            <a:avLst/>
          </a:prstGeom>
        </p:spPr>
        <p:txBody>
          <a:bodyPr/>
          <a:lstStyle/>
          <a:p>
            <a:r>
              <a:t>Intro to Console / Terminal</a:t>
            </a:r>
          </a:p>
        </p:txBody>
      </p:sp>
      <p:pic>
        <p:nvPicPr>
          <p:cNvPr id="459" name="Picture 4" descr="Picture 4"/>
          <p:cNvPicPr>
            <a:picLocks noChangeAspect="1"/>
          </p:cNvPicPr>
          <p:nvPr/>
        </p:nvPicPr>
        <p:blipFill>
          <a:blip r:embed="rId3"/>
          <a:stretch>
            <a:fillRect/>
          </a:stretch>
        </p:blipFill>
        <p:spPr>
          <a:xfrm>
            <a:off x="990600" y="847004"/>
            <a:ext cx="7620000" cy="5469195"/>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Title 1"/>
          <p:cNvSpPr txBox="1">
            <a:spLocks noGrp="1"/>
          </p:cNvSpPr>
          <p:nvPr>
            <p:ph type="title"/>
          </p:nvPr>
        </p:nvSpPr>
        <p:spPr>
          <a:xfrm>
            <a:off x="304799" y="-1"/>
            <a:ext cx="5470528" cy="653856"/>
          </a:xfrm>
          <a:prstGeom prst="rect">
            <a:avLst/>
          </a:prstGeom>
        </p:spPr>
        <p:txBody>
          <a:bodyPr/>
          <a:lstStyle/>
          <a:p>
            <a:r>
              <a:t>INSTRUCTOR DEMO</a:t>
            </a:r>
          </a:p>
        </p:txBody>
      </p:sp>
      <p:sp>
        <p:nvSpPr>
          <p:cNvPr id="464" name="Title 1"/>
          <p:cNvSpPr txBox="1"/>
          <p:nvPr/>
        </p:nvSpPr>
        <p:spPr>
          <a:xfrm>
            <a:off x="304800" y="1447800"/>
            <a:ext cx="8534400" cy="3429000"/>
          </a:xfrm>
          <a:prstGeom prst="rect">
            <a:avLst/>
          </a:prstGeom>
          <a:ln>
            <a:solidFill>
              <a:srgbClr val="5B9BD5"/>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pPr algn="ctr" defTabSz="685800">
              <a:defRPr sz="3600" b="1" i="1">
                <a:latin typeface="Arial"/>
                <a:ea typeface="Arial"/>
                <a:cs typeface="Arial"/>
                <a:sym typeface="Arial"/>
              </a:defRPr>
            </a:pPr>
            <a:r>
              <a:t>Instructor: Demo </a:t>
            </a:r>
            <a:endParaRPr sz="3300">
              <a:latin typeface="Calibri Light"/>
              <a:ea typeface="Calibri Light"/>
              <a:cs typeface="Calibri Light"/>
              <a:sym typeface="Calibri Light"/>
            </a:endParaRPr>
          </a:p>
          <a:p>
            <a:pPr algn="ctr" defTabSz="685800">
              <a:defRPr sz="3600" i="1">
                <a:latin typeface="Arial"/>
                <a:ea typeface="Arial"/>
                <a:cs typeface="Arial"/>
                <a:sym typeface="Arial"/>
              </a:defRPr>
            </a:pPr>
            <a:r>
              <a:t>(1-ConsoleCommands)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Title 2"/>
          <p:cNvSpPr txBox="1">
            <a:spLocks noGrp="1"/>
          </p:cNvSpPr>
          <p:nvPr>
            <p:ph type="title"/>
          </p:nvPr>
        </p:nvSpPr>
        <p:spPr>
          <a:xfrm>
            <a:off x="304799" y="-1"/>
            <a:ext cx="5470528" cy="653856"/>
          </a:xfrm>
          <a:prstGeom prst="rect">
            <a:avLst/>
          </a:prstGeom>
        </p:spPr>
        <p:txBody>
          <a:bodyPr/>
          <a:lstStyle/>
          <a:p>
            <a:r>
              <a:t>&gt; YOUR TURN!</a:t>
            </a:r>
          </a:p>
        </p:txBody>
      </p:sp>
      <p:sp>
        <p:nvSpPr>
          <p:cNvPr id="469" name="Rectangle 7"/>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470" name="TextBox 8"/>
          <p:cNvSpPr txBox="1"/>
          <p:nvPr/>
        </p:nvSpPr>
        <p:spPr>
          <a:xfrm>
            <a:off x="304800" y="914399"/>
            <a:ext cx="8686800" cy="3880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000" b="1">
                <a:latin typeface="Arial"/>
                <a:ea typeface="Arial"/>
                <a:cs typeface="Arial"/>
                <a:sym typeface="Arial"/>
              </a:defRPr>
            </a:pPr>
            <a:r>
              <a:t>Assignment:</a:t>
            </a:r>
          </a:p>
          <a:p>
            <a:pPr>
              <a:defRPr sz="2000" b="1" u="sng">
                <a:latin typeface="Arial"/>
                <a:ea typeface="Arial"/>
                <a:cs typeface="Arial"/>
                <a:sym typeface="Arial"/>
              </a:defRPr>
            </a:pPr>
            <a:endParaRPr/>
          </a:p>
          <a:p>
            <a:pPr marL="800100" lvl="1" indent="-342900">
              <a:buSzPct val="100000"/>
              <a:buFont typeface="Arial"/>
              <a:buChar char="•"/>
              <a:defRPr sz="2000">
                <a:latin typeface="Arial"/>
                <a:ea typeface="Arial"/>
                <a:cs typeface="Arial"/>
                <a:sym typeface="Arial"/>
              </a:defRPr>
            </a:pPr>
            <a:r>
              <a:t>Make a folder on your desktop named code.</a:t>
            </a:r>
          </a:p>
          <a:p>
            <a:pPr lvl="1">
              <a:defRPr sz="2000" b="1">
                <a:latin typeface="Arial"/>
                <a:ea typeface="Arial"/>
                <a:cs typeface="Arial"/>
                <a:sym typeface="Arial"/>
              </a:defRPr>
            </a:pPr>
            <a:endParaRPr/>
          </a:p>
          <a:p>
            <a:pPr marL="800100" lvl="1" indent="-342900">
              <a:buSzPct val="100000"/>
              <a:buFont typeface="Arial"/>
              <a:buChar char="•"/>
              <a:defRPr sz="2000">
                <a:latin typeface="Arial"/>
                <a:ea typeface="Arial"/>
                <a:cs typeface="Arial"/>
                <a:sym typeface="Arial"/>
              </a:defRPr>
            </a:pPr>
            <a:r>
              <a:t>Put all of your code that you do inside of that folder.</a:t>
            </a:r>
          </a:p>
          <a:p>
            <a:pPr marL="800100" lvl="1" indent="-342900">
              <a:buSzPct val="100000"/>
              <a:buFont typeface="Arial"/>
              <a:buChar char="•"/>
              <a:defRPr sz="2000" b="1">
                <a:latin typeface="Arial"/>
                <a:ea typeface="Arial"/>
                <a:cs typeface="Arial"/>
                <a:sym typeface="Arial"/>
              </a:defRPr>
            </a:pPr>
            <a:endParaRPr/>
          </a:p>
          <a:p>
            <a:pPr>
              <a:defRPr sz="2000" b="1">
                <a:latin typeface="Arial"/>
                <a:ea typeface="Arial"/>
                <a:cs typeface="Arial"/>
                <a:sym typeface="Arial"/>
              </a:defRPr>
            </a:pPr>
            <a:r>
              <a:t>Best Practices:</a:t>
            </a:r>
          </a:p>
          <a:p>
            <a:pPr marL="342900" indent="-342900">
              <a:buSzPct val="100000"/>
              <a:buFont typeface="Arial"/>
              <a:buChar char="•"/>
              <a:defRPr sz="2000" b="1">
                <a:latin typeface="Arial"/>
                <a:ea typeface="Arial"/>
                <a:cs typeface="Arial"/>
                <a:sym typeface="Arial"/>
              </a:defRPr>
            </a:pPr>
            <a:endParaRPr/>
          </a:p>
          <a:p>
            <a:pPr marL="800100" lvl="1" indent="-342900">
              <a:buSzPct val="100000"/>
              <a:buFont typeface="Arial"/>
              <a:buChar char="•"/>
              <a:defRPr sz="2000">
                <a:latin typeface="Arial"/>
                <a:ea typeface="Arial"/>
                <a:cs typeface="Arial"/>
                <a:sym typeface="Arial"/>
              </a:defRPr>
            </a:pPr>
            <a:r>
              <a:t>Always use lowercase for folder and file names.</a:t>
            </a:r>
          </a:p>
          <a:p>
            <a:pPr marL="800100" lvl="1" indent="-342900">
              <a:buSzPct val="100000"/>
              <a:buFont typeface="Arial"/>
              <a:buChar char="•"/>
              <a:defRPr sz="2000">
                <a:latin typeface="Arial"/>
                <a:ea typeface="Arial"/>
                <a:cs typeface="Arial"/>
                <a:sym typeface="Arial"/>
              </a:defRPr>
            </a:pPr>
            <a:endParaRPr/>
          </a:p>
          <a:p>
            <a:pPr marL="800100" lvl="1" indent="-342900">
              <a:buSzPct val="100000"/>
              <a:buFont typeface="Arial"/>
              <a:buChar char="•"/>
              <a:defRPr sz="2000">
                <a:latin typeface="Arial"/>
                <a:ea typeface="Arial"/>
                <a:cs typeface="Arial"/>
                <a:sym typeface="Arial"/>
              </a:defRPr>
            </a:pPr>
            <a:r>
              <a:t>Never put in spaces in your folder and file names.</a:t>
            </a:r>
          </a:p>
          <a:p>
            <a:pPr marL="800100" lvl="1" indent="-342900">
              <a:buSzPct val="100000"/>
              <a:buFont typeface="Arial"/>
              <a:buChar char="•"/>
              <a:defRPr sz="2000">
                <a:latin typeface="Arial"/>
                <a:ea typeface="Arial"/>
                <a:cs typeface="Arial"/>
                <a:sym typeface="Arial"/>
              </a:defRPr>
            </a:pPr>
            <a:endParaRPr/>
          </a:p>
          <a:p>
            <a:pPr marL="800100" lvl="1" indent="-342900">
              <a:buSzPct val="100000"/>
              <a:buFont typeface="Arial"/>
              <a:buChar char="•"/>
              <a:defRPr sz="2000">
                <a:latin typeface="Arial"/>
                <a:ea typeface="Arial"/>
                <a:cs typeface="Arial"/>
                <a:sym typeface="Arial"/>
              </a:defRPr>
            </a:pPr>
            <a:r>
              <a:t>Use dashes to separate.</a:t>
            </a:r>
          </a:p>
        </p:txBody>
      </p:sp>
      <p:sp>
        <p:nvSpPr>
          <p:cNvPr id="471" name="TextBox 4"/>
          <p:cNvSpPr txBox="1"/>
          <p:nvPr/>
        </p:nvSpPr>
        <p:spPr>
          <a:xfrm>
            <a:off x="2895600" y="124824"/>
            <a:ext cx="6096000"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r">
              <a:defRPr b="1">
                <a:latin typeface="Arial"/>
                <a:ea typeface="Arial"/>
                <a:cs typeface="Arial"/>
                <a:sym typeface="Arial"/>
              </a:defRPr>
            </a:pPr>
            <a:r>
              <a:t>Activity: </a:t>
            </a:r>
            <a:r>
              <a:rPr b="0"/>
              <a:t>Get Situated </a:t>
            </a:r>
            <a:r>
              <a:t>|  Suggested Time: </a:t>
            </a:r>
            <a:r>
              <a:rPr b="0"/>
              <a:t>1 min</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Title 2"/>
          <p:cNvSpPr txBox="1">
            <a:spLocks noGrp="1"/>
          </p:cNvSpPr>
          <p:nvPr>
            <p:ph type="title"/>
          </p:nvPr>
        </p:nvSpPr>
        <p:spPr>
          <a:xfrm>
            <a:off x="304799" y="-1"/>
            <a:ext cx="5470528" cy="653856"/>
          </a:xfrm>
          <a:prstGeom prst="rect">
            <a:avLst/>
          </a:prstGeom>
        </p:spPr>
        <p:txBody>
          <a:bodyPr/>
          <a:lstStyle/>
          <a:p>
            <a:r>
              <a:t>&gt; YOUR TURN!</a:t>
            </a:r>
          </a:p>
        </p:txBody>
      </p:sp>
      <p:sp>
        <p:nvSpPr>
          <p:cNvPr id="476" name="Rectangle 7"/>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477" name="TextBox 8"/>
          <p:cNvSpPr txBox="1"/>
          <p:nvPr/>
        </p:nvSpPr>
        <p:spPr>
          <a:xfrm>
            <a:off x="304800" y="914399"/>
            <a:ext cx="8686800" cy="53409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000" b="1">
                <a:latin typeface="Arial"/>
                <a:ea typeface="Arial"/>
                <a:cs typeface="Arial"/>
                <a:sym typeface="Arial"/>
              </a:defRPr>
            </a:pPr>
            <a:r>
              <a:t>Assignment:</a:t>
            </a:r>
          </a:p>
          <a:p>
            <a:pPr>
              <a:defRPr sz="2000" b="1">
                <a:latin typeface="Arial"/>
                <a:ea typeface="Arial"/>
                <a:cs typeface="Arial"/>
                <a:sym typeface="Arial"/>
              </a:defRPr>
            </a:pPr>
            <a:endParaRPr/>
          </a:p>
          <a:p>
            <a:pPr>
              <a:defRPr sz="2000">
                <a:latin typeface="Arial"/>
                <a:ea typeface="Arial"/>
                <a:cs typeface="Arial"/>
                <a:sym typeface="Arial"/>
              </a:defRPr>
            </a:pPr>
            <a:r>
              <a:t>From the Terminal / Console and using only the command line, create:</a:t>
            </a:r>
          </a:p>
          <a:p>
            <a:pPr>
              <a:defRPr sz="2000">
                <a:latin typeface="Arial"/>
                <a:ea typeface="Arial"/>
                <a:cs typeface="Arial"/>
                <a:sym typeface="Arial"/>
              </a:defRPr>
            </a:pPr>
            <a:endParaRPr/>
          </a:p>
          <a:p>
            <a:pPr marL="742950" lvl="1" indent="-285750">
              <a:buSzPct val="100000"/>
              <a:buFont typeface="Arial"/>
              <a:buChar char="•"/>
              <a:defRPr sz="2000">
                <a:latin typeface="Arial"/>
                <a:ea typeface="Arial"/>
                <a:cs typeface="Arial"/>
                <a:sym typeface="Arial"/>
              </a:defRPr>
            </a:pPr>
            <a:r>
              <a:t>A new folder with the name of first_day_stuff.</a:t>
            </a:r>
          </a:p>
          <a:p>
            <a:pPr marL="742950" lvl="1" indent="-285750">
              <a:buSzPct val="100000"/>
              <a:buFont typeface="Arial"/>
              <a:buChar char="•"/>
              <a:defRPr sz="2000">
                <a:latin typeface="Arial"/>
                <a:ea typeface="Arial"/>
                <a:cs typeface="Arial"/>
                <a:sym typeface="Arial"/>
              </a:defRPr>
            </a:pPr>
            <a:endParaRPr/>
          </a:p>
          <a:p>
            <a:pPr marL="742950" lvl="1" indent="-285750">
              <a:buSzPct val="100000"/>
              <a:buFont typeface="Arial"/>
              <a:buChar char="•"/>
              <a:defRPr sz="2000">
                <a:latin typeface="Arial"/>
                <a:ea typeface="Arial"/>
                <a:cs typeface="Arial"/>
                <a:sym typeface="Arial"/>
              </a:defRPr>
            </a:pPr>
            <a:r>
              <a:t>A new HTML file with the name of first_day.html.</a:t>
            </a:r>
          </a:p>
          <a:p>
            <a:pPr marL="742950" lvl="1" indent="-285750">
              <a:buSzPct val="100000"/>
              <a:buFont typeface="Arial"/>
              <a:buChar char="•"/>
              <a:defRPr sz="2000">
                <a:latin typeface="Arial"/>
                <a:ea typeface="Arial"/>
                <a:cs typeface="Arial"/>
                <a:sym typeface="Arial"/>
              </a:defRPr>
            </a:pPr>
            <a:endParaRPr/>
          </a:p>
          <a:p>
            <a:pPr marL="742950" lvl="1" indent="-285750">
              <a:buSzPct val="100000"/>
              <a:buFont typeface="Arial"/>
              <a:buChar char="•"/>
              <a:defRPr sz="2000">
                <a:latin typeface="Arial"/>
                <a:ea typeface="Arial"/>
                <a:cs typeface="Arial"/>
                <a:sym typeface="Arial"/>
              </a:defRPr>
            </a:pPr>
            <a:r>
              <a:t>Open the current folder containing the new HTML file.</a:t>
            </a:r>
          </a:p>
          <a:p>
            <a:pPr>
              <a:defRPr sz="2000">
                <a:latin typeface="Arial"/>
                <a:ea typeface="Arial"/>
                <a:cs typeface="Arial"/>
                <a:sym typeface="Arial"/>
              </a:defRPr>
            </a:pPr>
            <a:endParaRPr/>
          </a:p>
          <a:p>
            <a:pPr>
              <a:defRPr sz="2000" b="1">
                <a:latin typeface="Arial"/>
                <a:ea typeface="Arial"/>
                <a:cs typeface="Arial"/>
                <a:sym typeface="Arial"/>
              </a:defRPr>
            </a:pPr>
            <a:r>
              <a:t>Bonus:</a:t>
            </a:r>
          </a:p>
          <a:p>
            <a:pPr marL="742950" lvl="1" indent="-285750">
              <a:buSzPct val="100000"/>
              <a:buFont typeface="Arial"/>
              <a:buChar char="•"/>
              <a:defRPr sz="2000">
                <a:latin typeface="Arial"/>
                <a:ea typeface="Arial"/>
                <a:cs typeface="Arial"/>
                <a:sym typeface="Arial"/>
              </a:defRPr>
            </a:pPr>
            <a:r>
              <a:t>Create multiple directories/folders with the names one_folder and second_folder in one command.</a:t>
            </a:r>
          </a:p>
          <a:p>
            <a:pPr marL="742950" lvl="1" indent="-285750">
              <a:buSzPct val="100000"/>
              <a:buFont typeface="Arial"/>
              <a:buChar char="•"/>
              <a:defRPr sz="2000">
                <a:latin typeface="Arial"/>
                <a:ea typeface="Arial"/>
                <a:cs typeface="Arial"/>
                <a:sym typeface="Arial"/>
              </a:defRPr>
            </a:pPr>
            <a:endParaRPr/>
          </a:p>
          <a:p>
            <a:pPr marL="742950" lvl="1" indent="-285750">
              <a:buSzPct val="100000"/>
              <a:buFont typeface="Arial"/>
              <a:buChar char="•"/>
              <a:defRPr sz="2000">
                <a:latin typeface="Arial"/>
                <a:ea typeface="Arial"/>
                <a:cs typeface="Arial"/>
                <a:sym typeface="Arial"/>
              </a:defRPr>
            </a:pPr>
            <a:r>
              <a:t>Create multiple files with the names one.html and two.html in one command in the first_day_stuff directory.</a:t>
            </a:r>
          </a:p>
          <a:p>
            <a:pPr marL="742950" lvl="1" indent="-285750">
              <a:buSzPct val="100000"/>
              <a:buFont typeface="Arial"/>
              <a:buChar char="•"/>
              <a:defRPr sz="2000">
                <a:latin typeface="Arial"/>
                <a:ea typeface="Arial"/>
                <a:cs typeface="Arial"/>
                <a:sym typeface="Arial"/>
              </a:defRPr>
            </a:pPr>
            <a:endParaRPr/>
          </a:p>
        </p:txBody>
      </p:sp>
      <p:sp>
        <p:nvSpPr>
          <p:cNvPr id="478" name="TextBox 4"/>
          <p:cNvSpPr txBox="1"/>
          <p:nvPr/>
        </p:nvSpPr>
        <p:spPr>
          <a:xfrm>
            <a:off x="2895600" y="124824"/>
            <a:ext cx="6096000"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r">
              <a:defRPr b="1">
                <a:latin typeface="Arial"/>
                <a:ea typeface="Arial"/>
                <a:cs typeface="Arial"/>
                <a:sym typeface="Arial"/>
              </a:defRPr>
            </a:pPr>
            <a:r>
              <a:t>Activity</a:t>
            </a:r>
            <a:r>
              <a:rPr b="0" i="1"/>
              <a:t>: </a:t>
            </a:r>
            <a:r>
              <a:rPr b="0"/>
              <a:t>Console Commands </a:t>
            </a:r>
            <a:r>
              <a:t>|  Suggested Time: </a:t>
            </a:r>
            <a:r>
              <a:rPr b="0"/>
              <a:t>12 min</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Title 2"/>
          <p:cNvSpPr txBox="1">
            <a:spLocks noGrp="1"/>
          </p:cNvSpPr>
          <p:nvPr>
            <p:ph type="title"/>
          </p:nvPr>
        </p:nvSpPr>
        <p:spPr>
          <a:xfrm>
            <a:off x="304799" y="-1"/>
            <a:ext cx="5470528" cy="653856"/>
          </a:xfrm>
          <a:prstGeom prst="rect">
            <a:avLst/>
          </a:prstGeom>
        </p:spPr>
        <p:txBody>
          <a:bodyPr/>
          <a:lstStyle/>
          <a:p>
            <a:r>
              <a:t>Intro to Console</a:t>
            </a:r>
          </a:p>
        </p:txBody>
      </p:sp>
      <p:sp>
        <p:nvSpPr>
          <p:cNvPr id="481" name="Title 1"/>
          <p:cNvSpPr txBox="1"/>
          <p:nvPr/>
        </p:nvSpPr>
        <p:spPr>
          <a:xfrm>
            <a:off x="1209675" y="963051"/>
            <a:ext cx="6457951" cy="10981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algn="ctr" defTabSz="685800">
              <a:lnSpc>
                <a:spcPct val="80000"/>
              </a:lnSpc>
              <a:defRPr sz="4200" b="1" i="1">
                <a:latin typeface="Arial"/>
                <a:ea typeface="Arial"/>
                <a:cs typeface="Arial"/>
                <a:sym typeface="Arial"/>
              </a:defRPr>
            </a:lvl1pPr>
          </a:lstStyle>
          <a:p>
            <a:r>
              <a:t>Discuss with Neighbors</a:t>
            </a:r>
          </a:p>
        </p:txBody>
      </p:sp>
      <p:pic>
        <p:nvPicPr>
          <p:cNvPr id="482" name="Picture 4" descr="Picture 4"/>
          <p:cNvPicPr>
            <a:picLocks noChangeAspect="1"/>
          </p:cNvPicPr>
          <p:nvPr/>
        </p:nvPicPr>
        <p:blipFill>
          <a:blip r:embed="rId3"/>
          <a:stretch>
            <a:fillRect/>
          </a:stretch>
        </p:blipFill>
        <p:spPr>
          <a:xfrm>
            <a:off x="2057400" y="1828800"/>
            <a:ext cx="4876800" cy="403555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Title 1"/>
          <p:cNvSpPr txBox="1">
            <a:spLocks noGrp="1"/>
          </p:cNvSpPr>
          <p:nvPr>
            <p:ph type="title"/>
          </p:nvPr>
        </p:nvSpPr>
        <p:spPr>
          <a:xfrm>
            <a:off x="390606" y="2953542"/>
            <a:ext cx="8229601" cy="871860"/>
          </a:xfrm>
          <a:prstGeom prst="rect">
            <a:avLst/>
          </a:prstGeom>
        </p:spPr>
        <p:txBody>
          <a:bodyPr/>
          <a:lstStyle/>
          <a:p>
            <a:r>
              <a:t>Hello, HTML</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Title 2"/>
          <p:cNvSpPr txBox="1">
            <a:spLocks noGrp="1"/>
          </p:cNvSpPr>
          <p:nvPr>
            <p:ph type="title"/>
          </p:nvPr>
        </p:nvSpPr>
        <p:spPr>
          <a:xfrm>
            <a:off x="304799" y="-1"/>
            <a:ext cx="5470528" cy="653856"/>
          </a:xfrm>
          <a:prstGeom prst="rect">
            <a:avLst/>
          </a:prstGeom>
        </p:spPr>
        <p:txBody>
          <a:bodyPr/>
          <a:lstStyle/>
          <a:p>
            <a:r>
              <a:t>&lt;title&gt; Intro to HTML &lt;/title&gt;</a:t>
            </a:r>
          </a:p>
        </p:txBody>
      </p:sp>
      <p:pic>
        <p:nvPicPr>
          <p:cNvPr id="491" name="Picture 2" descr="Picture 2"/>
          <p:cNvPicPr>
            <a:picLocks noChangeAspect="1"/>
          </p:cNvPicPr>
          <p:nvPr/>
        </p:nvPicPr>
        <p:blipFill>
          <a:blip r:embed="rId2"/>
          <a:stretch>
            <a:fillRect/>
          </a:stretch>
        </p:blipFill>
        <p:spPr>
          <a:xfrm>
            <a:off x="-2" y="897972"/>
            <a:ext cx="4101967" cy="4101966"/>
          </a:xfrm>
          <a:prstGeom prst="rect">
            <a:avLst/>
          </a:prstGeom>
          <a:ln w="12700">
            <a:miter lim="400000"/>
          </a:ln>
        </p:spPr>
      </p:pic>
      <p:pic>
        <p:nvPicPr>
          <p:cNvPr id="492" name="Picture 4" descr="Picture 4"/>
          <p:cNvPicPr>
            <a:picLocks noChangeAspect="1"/>
          </p:cNvPicPr>
          <p:nvPr/>
        </p:nvPicPr>
        <p:blipFill>
          <a:blip r:embed="rId3"/>
          <a:stretch>
            <a:fillRect/>
          </a:stretch>
        </p:blipFill>
        <p:spPr>
          <a:xfrm>
            <a:off x="4127363" y="927158"/>
            <a:ext cx="4776298" cy="4141354"/>
          </a:xfrm>
          <a:prstGeom prst="rect">
            <a:avLst/>
          </a:prstGeom>
          <a:ln w="12700">
            <a:miter lim="400000"/>
          </a:ln>
        </p:spPr>
      </p:pic>
      <p:sp>
        <p:nvSpPr>
          <p:cNvPr id="493" name="Rectangle 8"/>
          <p:cNvSpPr/>
          <p:nvPr/>
        </p:nvSpPr>
        <p:spPr>
          <a:xfrm>
            <a:off x="-2" y="5220235"/>
            <a:ext cx="9155743" cy="1197091"/>
          </a:xfrm>
          <a:prstGeom prst="rect">
            <a:avLst/>
          </a:prstGeom>
          <a:solidFill>
            <a:srgbClr val="2E75B6"/>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494" name="Rectangle 9"/>
          <p:cNvSpPr txBox="1"/>
          <p:nvPr/>
        </p:nvSpPr>
        <p:spPr>
          <a:xfrm>
            <a:off x="179710" y="5310947"/>
            <a:ext cx="8796317" cy="959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342900" indent="-342900">
              <a:buSzPct val="100000"/>
              <a:buFont typeface="Arial"/>
              <a:buChar char="•"/>
              <a:defRPr sz="2000" b="1">
                <a:solidFill>
                  <a:srgbClr val="FFFFFF"/>
                </a:solidFill>
                <a:latin typeface="Arial"/>
                <a:ea typeface="Arial"/>
                <a:cs typeface="Arial"/>
                <a:sym typeface="Arial"/>
              </a:defRPr>
            </a:pPr>
            <a:r>
              <a:t>HTML </a:t>
            </a:r>
            <a:r>
              <a:rPr b="0"/>
              <a:t>is one of the three base languages behind </a:t>
            </a:r>
            <a:r>
              <a:rPr b="0" u="sng"/>
              <a:t>every single website</a:t>
            </a:r>
            <a:r>
              <a:rPr b="0"/>
              <a:t>.</a:t>
            </a:r>
          </a:p>
          <a:p>
            <a:pPr marL="342900" indent="-342900">
              <a:buSzPct val="100000"/>
              <a:buFont typeface="Arial"/>
              <a:buChar char="•"/>
              <a:defRPr sz="2000">
                <a:solidFill>
                  <a:srgbClr val="FFFFFF"/>
                </a:solidFill>
                <a:latin typeface="Arial"/>
                <a:ea typeface="Arial"/>
                <a:cs typeface="Arial"/>
                <a:sym typeface="Arial"/>
              </a:defRPr>
            </a:pPr>
            <a:endParaRPr b="0"/>
          </a:p>
          <a:p>
            <a:pPr marL="342900" indent="-342900">
              <a:buSzPct val="100000"/>
              <a:buFont typeface="Arial"/>
              <a:buChar char="•"/>
              <a:defRPr sz="2000">
                <a:solidFill>
                  <a:srgbClr val="FFFFFF"/>
                </a:solidFill>
                <a:latin typeface="Arial"/>
                <a:ea typeface="Arial"/>
                <a:cs typeface="Arial"/>
                <a:sym typeface="Arial"/>
              </a:defRPr>
            </a:pPr>
            <a:r>
              <a:t>It defines all of the basic content and a </a:t>
            </a:r>
            <a:r>
              <a:rPr i="1"/>
              <a:t>bit</a:t>
            </a:r>
            <a:r>
              <a:t> of formatting.</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Title 2"/>
          <p:cNvSpPr txBox="1">
            <a:spLocks noGrp="1"/>
          </p:cNvSpPr>
          <p:nvPr>
            <p:ph type="title"/>
          </p:nvPr>
        </p:nvSpPr>
        <p:spPr>
          <a:xfrm>
            <a:off x="304799" y="-1"/>
            <a:ext cx="5470528" cy="653856"/>
          </a:xfrm>
          <a:prstGeom prst="rect">
            <a:avLst/>
          </a:prstGeom>
        </p:spPr>
        <p:txBody>
          <a:bodyPr/>
          <a:lstStyle/>
          <a:p>
            <a:r>
              <a:t>&gt; YOUR TURN</a:t>
            </a:r>
          </a:p>
        </p:txBody>
      </p:sp>
      <p:sp>
        <p:nvSpPr>
          <p:cNvPr id="497" name="Rectangle 10"/>
          <p:cNvSpPr/>
          <p:nvPr/>
        </p:nvSpPr>
        <p:spPr>
          <a:xfrm>
            <a:off x="-11742" y="689614"/>
            <a:ext cx="9155743" cy="5762702"/>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498" name="TextBox 11"/>
          <p:cNvSpPr txBox="1"/>
          <p:nvPr/>
        </p:nvSpPr>
        <p:spPr>
          <a:xfrm>
            <a:off x="222728" y="831753"/>
            <a:ext cx="8686801" cy="52782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200" b="1">
                <a:latin typeface="Arial"/>
                <a:ea typeface="Arial"/>
                <a:cs typeface="Arial"/>
                <a:sym typeface="Arial"/>
              </a:defRPr>
            </a:pPr>
            <a:r>
              <a:t>Assignment:</a:t>
            </a:r>
          </a:p>
          <a:p>
            <a:pPr>
              <a:defRPr>
                <a:latin typeface="Arial"/>
                <a:ea typeface="Arial"/>
                <a:cs typeface="Arial"/>
                <a:sym typeface="Arial"/>
              </a:defRPr>
            </a:pPr>
            <a:r>
              <a:t>In a new HTML file, create the basic structure of an HTML document and include the following in it:</a:t>
            </a:r>
          </a:p>
          <a:p>
            <a:pPr marL="800100" lvl="1" indent="-342900">
              <a:buSzPct val="100000"/>
              <a:buFont typeface="Arial"/>
              <a:buChar char="•"/>
              <a:defRPr>
                <a:latin typeface="Arial"/>
                <a:ea typeface="Arial"/>
                <a:cs typeface="Arial"/>
                <a:sym typeface="Arial"/>
              </a:defRPr>
            </a:pPr>
            <a:r>
              <a:t> DOCTYPE declaration.</a:t>
            </a:r>
          </a:p>
          <a:p>
            <a:pPr marL="800100" lvl="1" indent="-342900">
              <a:buSzPct val="100000"/>
              <a:buFont typeface="Arial"/>
              <a:buChar char="•"/>
              <a:defRPr>
                <a:latin typeface="Arial"/>
                <a:ea typeface="Arial"/>
                <a:cs typeface="Arial"/>
                <a:sym typeface="Arial"/>
              </a:defRPr>
            </a:pPr>
            <a:r>
              <a:t> Head tag with a title tag.</a:t>
            </a:r>
          </a:p>
          <a:p>
            <a:pPr marL="800100" lvl="1" indent="-342900">
              <a:buSzPct val="100000"/>
              <a:buFont typeface="Arial"/>
              <a:buChar char="•"/>
              <a:defRPr>
                <a:latin typeface="Arial"/>
                <a:ea typeface="Arial"/>
                <a:cs typeface="Arial"/>
                <a:sym typeface="Arial"/>
              </a:defRPr>
            </a:pPr>
            <a:r>
              <a:t> H1 tag with a title of your choice.</a:t>
            </a:r>
          </a:p>
          <a:p>
            <a:pPr marL="800100" lvl="1" indent="-342900">
              <a:buSzPct val="100000"/>
              <a:buFont typeface="Arial"/>
              <a:buChar char="•"/>
              <a:defRPr>
                <a:latin typeface="Arial"/>
                <a:ea typeface="Arial"/>
                <a:cs typeface="Arial"/>
                <a:sym typeface="Arial"/>
              </a:defRPr>
            </a:pPr>
            <a:r>
              <a:t> Embed an image.</a:t>
            </a:r>
          </a:p>
          <a:p>
            <a:pPr marL="800100" lvl="1" indent="-342900">
              <a:buSzPct val="100000"/>
              <a:buFont typeface="Arial"/>
              <a:buChar char="•"/>
              <a:defRPr>
                <a:latin typeface="Arial"/>
                <a:ea typeface="Arial"/>
                <a:cs typeface="Arial"/>
                <a:sym typeface="Arial"/>
              </a:defRPr>
            </a:pPr>
            <a:r>
              <a:t> Create the following three links on your page:</a:t>
            </a:r>
          </a:p>
          <a:p>
            <a:pPr marL="1257300" lvl="2" indent="-342900">
              <a:buSzPct val="100000"/>
              <a:buFont typeface="Arial"/>
              <a:buChar char="•"/>
              <a:defRPr>
                <a:latin typeface="Arial"/>
                <a:ea typeface="Arial"/>
                <a:cs typeface="Arial"/>
                <a:sym typeface="Arial"/>
              </a:defRPr>
            </a:pPr>
            <a:r>
              <a:t>  One link that has target="_blank" which opens a new tab when clicked</a:t>
            </a:r>
          </a:p>
          <a:p>
            <a:pPr marL="1257300" lvl="2" indent="-342900">
              <a:buSzPct val="100000"/>
              <a:buFont typeface="Arial"/>
              <a:buChar char="•"/>
              <a:defRPr>
                <a:latin typeface="Arial"/>
                <a:ea typeface="Arial"/>
                <a:cs typeface="Arial"/>
                <a:sym typeface="Arial"/>
              </a:defRPr>
            </a:pPr>
            <a:r>
              <a:t>  Make the second link bold.</a:t>
            </a:r>
          </a:p>
          <a:p>
            <a:pPr marL="1257300" lvl="2" indent="-342900">
              <a:buSzPct val="100000"/>
              <a:buFont typeface="Arial"/>
              <a:buChar char="•"/>
              <a:defRPr>
                <a:latin typeface="Arial"/>
                <a:ea typeface="Arial"/>
                <a:cs typeface="Arial"/>
                <a:sym typeface="Arial"/>
              </a:defRPr>
            </a:pPr>
            <a:r>
              <a:t>  Make the third link a placeholder so it goes nowhere.</a:t>
            </a:r>
          </a:p>
          <a:p>
            <a:pPr>
              <a:defRPr>
                <a:latin typeface="Arial"/>
                <a:ea typeface="Arial"/>
                <a:cs typeface="Arial"/>
                <a:sym typeface="Arial"/>
              </a:defRPr>
            </a:pPr>
            <a:endParaRPr/>
          </a:p>
          <a:p>
            <a:pPr>
              <a:defRPr sz="2200" b="1">
                <a:latin typeface="Arial"/>
                <a:ea typeface="Arial"/>
                <a:cs typeface="Arial"/>
                <a:sym typeface="Arial"/>
              </a:defRPr>
            </a:pPr>
            <a:r>
              <a:t>Bonus:</a:t>
            </a:r>
          </a:p>
          <a:p>
            <a:pPr marL="800100" lvl="1" indent="-342900">
              <a:buSzPct val="100000"/>
              <a:buFont typeface="Arial"/>
              <a:buChar char="•"/>
              <a:defRPr>
                <a:latin typeface="Arial"/>
                <a:ea typeface="Arial"/>
                <a:cs typeface="Arial"/>
                <a:sym typeface="Arial"/>
              </a:defRPr>
            </a:pPr>
            <a:r>
              <a:t>Create an ordered list of steps to make a sandwich.</a:t>
            </a:r>
          </a:p>
          <a:p>
            <a:pPr marL="800100" lvl="1" indent="-342900">
              <a:buSzPct val="100000"/>
              <a:buFont typeface="Arial"/>
              <a:buChar char="•"/>
              <a:defRPr>
                <a:latin typeface="Arial"/>
                <a:ea typeface="Arial"/>
                <a:cs typeface="Arial"/>
                <a:sym typeface="Arial"/>
              </a:defRPr>
            </a:pPr>
            <a:r>
              <a:t>Create an unordered list of 5 bands/musicians you like.</a:t>
            </a:r>
          </a:p>
          <a:p>
            <a:pPr marL="800100" lvl="1" indent="-342900">
              <a:buSzPct val="100000"/>
              <a:buFont typeface="Arial"/>
              <a:buChar char="•"/>
              <a:defRPr>
                <a:latin typeface="Arial"/>
                <a:ea typeface="Arial"/>
                <a:cs typeface="Arial"/>
                <a:sym typeface="Arial"/>
              </a:defRPr>
            </a:pPr>
            <a:r>
              <a:t>Create a table with 2 columns (animal class and animal name) and 4 rows of animals.</a:t>
            </a:r>
          </a:p>
          <a:p>
            <a:pPr marL="800100" lvl="1" indent="-342900">
              <a:buSzPct val="100000"/>
              <a:buFont typeface="Arial"/>
              <a:buChar char="•"/>
              <a:defRPr>
                <a:latin typeface="Arial"/>
                <a:ea typeface="Arial"/>
                <a:cs typeface="Arial"/>
                <a:sym typeface="Arial"/>
              </a:defRPr>
            </a:pPr>
            <a:r>
              <a:t>Use an alternate way of separating links without line breaks.</a:t>
            </a:r>
          </a:p>
          <a:p>
            <a:pPr marL="800100" lvl="1" indent="-342900">
              <a:buSzPct val="100000"/>
              <a:buFont typeface="Arial"/>
              <a:buChar char="•"/>
              <a:defRPr>
                <a:latin typeface="Arial"/>
                <a:ea typeface="Arial"/>
                <a:cs typeface="Arial"/>
                <a:sym typeface="Arial"/>
              </a:defRPr>
            </a:pPr>
            <a:r>
              <a:t>Embed a YouTube video of your favorite band/musician.</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Title 2"/>
          <p:cNvSpPr txBox="1">
            <a:spLocks noGrp="1"/>
          </p:cNvSpPr>
          <p:nvPr>
            <p:ph type="title"/>
          </p:nvPr>
        </p:nvSpPr>
        <p:spPr>
          <a:xfrm>
            <a:off x="304799" y="-1"/>
            <a:ext cx="5470528" cy="653856"/>
          </a:xfrm>
          <a:prstGeom prst="rect">
            <a:avLst/>
          </a:prstGeom>
        </p:spPr>
        <p:txBody>
          <a:bodyPr/>
          <a:lstStyle/>
          <a:p>
            <a:r>
              <a:t>YouTube Video Walkthrough!</a:t>
            </a:r>
          </a:p>
        </p:txBody>
      </p:sp>
      <p:pic>
        <p:nvPicPr>
          <p:cNvPr id="501" name="Picture 1" descr="Picture 1"/>
          <p:cNvPicPr>
            <a:picLocks noChangeAspect="1"/>
          </p:cNvPicPr>
          <p:nvPr/>
        </p:nvPicPr>
        <p:blipFill>
          <a:blip r:embed="rId2"/>
          <a:stretch>
            <a:fillRect/>
          </a:stretch>
        </p:blipFill>
        <p:spPr>
          <a:xfrm>
            <a:off x="330200" y="762000"/>
            <a:ext cx="8343900" cy="4733815"/>
          </a:xfrm>
          <a:prstGeom prst="rect">
            <a:avLst/>
          </a:prstGeom>
          <a:ln w="12700">
            <a:miter lim="400000"/>
          </a:ln>
        </p:spPr>
      </p:pic>
      <p:sp>
        <p:nvSpPr>
          <p:cNvPr id="502" name="Rectangle 3"/>
          <p:cNvSpPr txBox="1"/>
          <p:nvPr/>
        </p:nvSpPr>
        <p:spPr>
          <a:xfrm>
            <a:off x="330200" y="5603959"/>
            <a:ext cx="8343900" cy="6173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u="sng">
                <a:solidFill>
                  <a:srgbClr val="0000FF"/>
                </a:solidFill>
                <a:uFill>
                  <a:solidFill>
                    <a:srgbClr val="0000FF"/>
                  </a:solidFill>
                </a:uFill>
                <a:latin typeface="Arial"/>
                <a:ea typeface="Arial"/>
                <a:cs typeface="Arial"/>
                <a:sym typeface="Arial"/>
                <a:hlinkClick r:id="rId3"/>
              </a:defRPr>
            </a:lvl1pPr>
          </a:lstStyle>
          <a:p>
            <a:pPr>
              <a:defRPr u="none">
                <a:solidFill>
                  <a:srgbClr val="000000"/>
                </a:solidFill>
                <a:uFillTx/>
              </a:defRPr>
            </a:pPr>
            <a:r>
              <a:rPr u="sng">
                <a:solidFill>
                  <a:srgbClr val="0000FF"/>
                </a:solidFill>
                <a:uFill>
                  <a:solidFill>
                    <a:srgbClr val="0000FF"/>
                  </a:solidFill>
                </a:uFill>
                <a:hlinkClick r:id="rId3"/>
              </a:rPr>
              <a:t>https://www.youtube.com/watch?v=ieb6Svbc10E&amp;index=1&amp;list=PLgJ8UgkiorCnMLsUevoQRxH8t9bt7ne14</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Title 1"/>
          <p:cNvSpPr txBox="1">
            <a:spLocks noGrp="1"/>
          </p:cNvSpPr>
          <p:nvPr>
            <p:ph type="title"/>
          </p:nvPr>
        </p:nvSpPr>
        <p:spPr>
          <a:xfrm>
            <a:off x="304799" y="-1"/>
            <a:ext cx="5470528" cy="653856"/>
          </a:xfrm>
          <a:prstGeom prst="rect">
            <a:avLst/>
          </a:prstGeom>
        </p:spPr>
        <p:txBody>
          <a:bodyPr/>
          <a:lstStyle/>
          <a:p>
            <a:r>
              <a:t>Your Goals...</a:t>
            </a:r>
          </a:p>
        </p:txBody>
      </p:sp>
      <p:sp>
        <p:nvSpPr>
          <p:cNvPr id="269" name="TextBox 11"/>
          <p:cNvSpPr txBox="1"/>
          <p:nvPr/>
        </p:nvSpPr>
        <p:spPr>
          <a:xfrm>
            <a:off x="304800" y="1440539"/>
            <a:ext cx="8686800" cy="4370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400">
                <a:latin typeface="Arial"/>
                <a:ea typeface="Arial"/>
                <a:cs typeface="Arial"/>
                <a:sym typeface="Arial"/>
              </a:defRPr>
            </a:pPr>
            <a:r>
              <a:t>To escape a “</a:t>
            </a:r>
            <a:r>
              <a:rPr u="sng"/>
              <a:t>dead-end job</a:t>
            </a:r>
            <a:r>
              <a:t>”</a:t>
            </a:r>
          </a:p>
        </p:txBody>
      </p:sp>
      <p:sp>
        <p:nvSpPr>
          <p:cNvPr id="270" name="TextBox 12"/>
          <p:cNvSpPr txBox="1"/>
          <p:nvPr/>
        </p:nvSpPr>
        <p:spPr>
          <a:xfrm>
            <a:off x="304800" y="2024936"/>
            <a:ext cx="8686800" cy="4370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400">
                <a:latin typeface="Arial"/>
                <a:ea typeface="Arial"/>
                <a:cs typeface="Arial"/>
                <a:sym typeface="Arial"/>
              </a:defRPr>
            </a:pPr>
            <a:r>
              <a:t>To pursue a “</a:t>
            </a:r>
            <a:r>
              <a:rPr u="sng"/>
              <a:t>dream</a:t>
            </a:r>
            <a:r>
              <a:t>”</a:t>
            </a:r>
          </a:p>
        </p:txBody>
      </p:sp>
      <p:sp>
        <p:nvSpPr>
          <p:cNvPr id="271" name="TextBox 13"/>
          <p:cNvSpPr txBox="1"/>
          <p:nvPr/>
        </p:nvSpPr>
        <p:spPr>
          <a:xfrm>
            <a:off x="304800" y="2609332"/>
            <a:ext cx="8686800" cy="4370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400">
                <a:latin typeface="Arial"/>
                <a:ea typeface="Arial"/>
                <a:cs typeface="Arial"/>
                <a:sym typeface="Arial"/>
              </a:defRPr>
            </a:pPr>
            <a:r>
              <a:t>To be able to “</a:t>
            </a:r>
            <a:r>
              <a:rPr u="sng"/>
              <a:t>create</a:t>
            </a:r>
            <a:r>
              <a:t>”</a:t>
            </a:r>
          </a:p>
        </p:txBody>
      </p:sp>
      <p:sp>
        <p:nvSpPr>
          <p:cNvPr id="272" name="TextBox 14"/>
          <p:cNvSpPr txBox="1"/>
          <p:nvPr/>
        </p:nvSpPr>
        <p:spPr>
          <a:xfrm>
            <a:off x="304800" y="3193727"/>
            <a:ext cx="8686800" cy="4370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400">
                <a:latin typeface="Arial"/>
                <a:ea typeface="Arial"/>
                <a:cs typeface="Arial"/>
                <a:sym typeface="Arial"/>
              </a:defRPr>
            </a:pPr>
            <a:r>
              <a:t>To follow a “</a:t>
            </a:r>
            <a:r>
              <a:rPr u="sng"/>
              <a:t>fascination</a:t>
            </a:r>
            <a:r>
              <a:t>”</a:t>
            </a:r>
          </a:p>
        </p:txBody>
      </p:sp>
      <p:sp>
        <p:nvSpPr>
          <p:cNvPr id="273" name="TextBox 15"/>
          <p:cNvSpPr txBox="1"/>
          <p:nvPr/>
        </p:nvSpPr>
        <p:spPr>
          <a:xfrm>
            <a:off x="304800" y="3778124"/>
            <a:ext cx="8686801" cy="4370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400">
                <a:latin typeface="Arial"/>
                <a:ea typeface="Arial"/>
                <a:cs typeface="Arial"/>
                <a:sym typeface="Arial"/>
              </a:defRPr>
            </a:pPr>
            <a:r>
              <a:t>To attain “</a:t>
            </a:r>
            <a:r>
              <a:rPr u="sng"/>
              <a:t>financial stability</a:t>
            </a:r>
            <a:r>
              <a:t>”</a:t>
            </a:r>
          </a:p>
        </p:txBody>
      </p:sp>
      <p:sp>
        <p:nvSpPr>
          <p:cNvPr id="274" name="TextBox 16"/>
          <p:cNvSpPr txBox="1"/>
          <p:nvPr/>
        </p:nvSpPr>
        <p:spPr>
          <a:xfrm>
            <a:off x="304800" y="4362520"/>
            <a:ext cx="8686801" cy="4370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400">
                <a:latin typeface="Arial"/>
                <a:ea typeface="Arial"/>
                <a:cs typeface="Arial"/>
                <a:sym typeface="Arial"/>
              </a:defRPr>
            </a:pPr>
            <a:r>
              <a:t>To attain “</a:t>
            </a:r>
            <a:r>
              <a:rPr u="sng"/>
              <a:t>financial freedom</a:t>
            </a:r>
            <a:r>
              <a:t>”</a:t>
            </a:r>
          </a:p>
        </p:txBody>
      </p:sp>
      <p:sp>
        <p:nvSpPr>
          <p:cNvPr id="275" name="TextBox 17"/>
          <p:cNvSpPr txBox="1"/>
          <p:nvPr/>
        </p:nvSpPr>
        <p:spPr>
          <a:xfrm>
            <a:off x="304800" y="4946915"/>
            <a:ext cx="8686800" cy="4370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400">
                <a:latin typeface="Arial"/>
                <a:ea typeface="Arial"/>
                <a:cs typeface="Arial"/>
                <a:sym typeface="Arial"/>
              </a:defRPr>
            </a:pPr>
            <a:r>
              <a:t>To “</a:t>
            </a:r>
            <a:r>
              <a:rPr u="sng"/>
              <a:t>challenge</a:t>
            </a:r>
            <a:r>
              <a:t>” yourself</a:t>
            </a:r>
          </a:p>
        </p:txBody>
      </p:sp>
      <p:sp>
        <p:nvSpPr>
          <p:cNvPr id="276" name="TextBox 18"/>
          <p:cNvSpPr txBox="1"/>
          <p:nvPr/>
        </p:nvSpPr>
        <p:spPr>
          <a:xfrm>
            <a:off x="332438" y="838200"/>
            <a:ext cx="5354499" cy="4370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2400" b="1" u="sng">
                <a:latin typeface="Arial"/>
                <a:ea typeface="Arial"/>
                <a:cs typeface="Arial"/>
                <a:sym typeface="Arial"/>
              </a:defRPr>
            </a:lvl1pPr>
          </a:lstStyle>
          <a:p>
            <a:r>
              <a:t>And why do you want a new career?</a:t>
            </a:r>
          </a:p>
        </p:txBody>
      </p:sp>
      <p:sp>
        <p:nvSpPr>
          <p:cNvPr id="277" name="TextBox 19"/>
          <p:cNvSpPr txBox="1"/>
          <p:nvPr/>
        </p:nvSpPr>
        <p:spPr>
          <a:xfrm>
            <a:off x="304800" y="5531308"/>
            <a:ext cx="8686800" cy="4370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400">
                <a:latin typeface="Arial"/>
                <a:ea typeface="Arial"/>
                <a:cs typeface="Arial"/>
                <a:sym typeface="Arial"/>
              </a:defRPr>
            </a:pPr>
            <a:r>
              <a:t>To be a “</a:t>
            </a:r>
            <a:r>
              <a:rPr u="sng"/>
              <a:t>role model</a:t>
            </a:r>
            <a:r>
              <a:t>” for kids</a:t>
            </a:r>
          </a:p>
        </p:txBody>
      </p:sp>
      <p:pic>
        <p:nvPicPr>
          <p:cNvPr id="278" name="Picture 2" descr="Picture 2"/>
          <p:cNvPicPr>
            <a:picLocks noChangeAspect="1"/>
          </p:cNvPicPr>
          <p:nvPr/>
        </p:nvPicPr>
        <p:blipFill>
          <a:blip r:embed="rId2"/>
          <a:stretch>
            <a:fillRect/>
          </a:stretch>
        </p:blipFill>
        <p:spPr>
          <a:xfrm>
            <a:off x="4686300" y="1823772"/>
            <a:ext cx="4210488" cy="315281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Title 2"/>
          <p:cNvSpPr txBox="1">
            <a:spLocks noGrp="1"/>
          </p:cNvSpPr>
          <p:nvPr>
            <p:ph type="title"/>
          </p:nvPr>
        </p:nvSpPr>
        <p:spPr>
          <a:xfrm>
            <a:off x="304799" y="-1"/>
            <a:ext cx="5470528" cy="653856"/>
          </a:xfrm>
          <a:prstGeom prst="rect">
            <a:avLst/>
          </a:prstGeom>
        </p:spPr>
        <p:txBody>
          <a:bodyPr/>
          <a:lstStyle/>
          <a:p>
            <a:r>
              <a:t>&lt;title&gt; Intro to HTML &lt;/title&gt;</a:t>
            </a:r>
          </a:p>
        </p:txBody>
      </p:sp>
      <p:sp>
        <p:nvSpPr>
          <p:cNvPr id="505" name="Title 1"/>
          <p:cNvSpPr txBox="1"/>
          <p:nvPr/>
        </p:nvSpPr>
        <p:spPr>
          <a:xfrm>
            <a:off x="3208820" y="2935534"/>
            <a:ext cx="6457951" cy="10981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algn="ctr" defTabSz="685800">
              <a:defRPr sz="6000" b="1" i="1">
                <a:latin typeface="Arial"/>
                <a:ea typeface="Arial"/>
                <a:cs typeface="Arial"/>
                <a:sym typeface="Arial"/>
              </a:defRPr>
            </a:lvl1pPr>
          </a:lstStyle>
          <a:p>
            <a:r>
              <a:t>How’d it go?</a:t>
            </a:r>
          </a:p>
        </p:txBody>
      </p:sp>
      <p:pic>
        <p:nvPicPr>
          <p:cNvPr id="506" name="Picture 2" descr="Picture 2"/>
          <p:cNvPicPr>
            <a:picLocks noChangeAspect="1"/>
          </p:cNvPicPr>
          <p:nvPr/>
        </p:nvPicPr>
        <p:blipFill>
          <a:blip r:embed="rId2"/>
          <a:stretch>
            <a:fillRect/>
          </a:stretch>
        </p:blipFill>
        <p:spPr>
          <a:xfrm>
            <a:off x="330200" y="1498852"/>
            <a:ext cx="3447706" cy="409727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Title 1"/>
          <p:cNvSpPr txBox="1">
            <a:spLocks noGrp="1"/>
          </p:cNvSpPr>
          <p:nvPr>
            <p:ph type="title"/>
          </p:nvPr>
        </p:nvSpPr>
        <p:spPr>
          <a:xfrm>
            <a:off x="390606" y="2953542"/>
            <a:ext cx="8229601" cy="871860"/>
          </a:xfrm>
          <a:prstGeom prst="rect">
            <a:avLst/>
          </a:prstGeom>
        </p:spPr>
        <p:txBody>
          <a:bodyPr/>
          <a:lstStyle/>
          <a:p>
            <a:r>
              <a:t>Homework!</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Title 2"/>
          <p:cNvSpPr txBox="1">
            <a:spLocks noGrp="1"/>
          </p:cNvSpPr>
          <p:nvPr>
            <p:ph type="title"/>
          </p:nvPr>
        </p:nvSpPr>
        <p:spPr>
          <a:xfrm>
            <a:off x="304799" y="-1"/>
            <a:ext cx="5470528" cy="653856"/>
          </a:xfrm>
          <a:prstGeom prst="rect">
            <a:avLst/>
          </a:prstGeom>
        </p:spPr>
        <p:txBody>
          <a:bodyPr/>
          <a:lstStyle/>
          <a:p>
            <a:r>
              <a:t>Homework “Due”: Next Class</a:t>
            </a:r>
          </a:p>
        </p:txBody>
      </p:sp>
      <p:sp>
        <p:nvSpPr>
          <p:cNvPr id="511" name="TextBox 3"/>
          <p:cNvSpPr txBox="1"/>
          <p:nvPr/>
        </p:nvSpPr>
        <p:spPr>
          <a:xfrm>
            <a:off x="304800" y="914399"/>
            <a:ext cx="8686800" cy="3588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000" b="1">
                <a:latin typeface="Arial"/>
                <a:ea typeface="Arial"/>
                <a:cs typeface="Arial"/>
                <a:sym typeface="Arial"/>
              </a:defRPr>
            </a:pPr>
            <a:r>
              <a:t>By Next Class:</a:t>
            </a:r>
          </a:p>
          <a:p>
            <a:pPr marL="285750" indent="-285750">
              <a:buSzPct val="100000"/>
              <a:buFont typeface="Arial"/>
              <a:buChar char="•"/>
              <a:defRPr sz="2000">
                <a:latin typeface="Arial"/>
                <a:ea typeface="Arial"/>
                <a:cs typeface="Arial"/>
                <a:sym typeface="Arial"/>
              </a:defRPr>
            </a:pPr>
            <a:endParaRPr/>
          </a:p>
          <a:p>
            <a:pPr marL="742950" lvl="1" indent="-285750">
              <a:buSzPct val="100000"/>
              <a:buFont typeface="Arial"/>
              <a:buChar char="•"/>
              <a:defRPr sz="2000">
                <a:latin typeface="Arial"/>
                <a:ea typeface="Arial"/>
                <a:cs typeface="Arial"/>
                <a:sym typeface="Arial"/>
              </a:defRPr>
            </a:pPr>
            <a:r>
              <a:t>Figure out where the GitHub Repo is for our class. </a:t>
            </a:r>
          </a:p>
          <a:p>
            <a:pPr marL="742950" lvl="1" indent="-285750">
              <a:buSzPct val="100000"/>
              <a:buFont typeface="Arial"/>
              <a:buChar char="•"/>
              <a:defRPr sz="2000">
                <a:latin typeface="Arial"/>
                <a:ea typeface="Arial"/>
                <a:cs typeface="Arial"/>
                <a:sym typeface="Arial"/>
              </a:defRPr>
            </a:pPr>
            <a:endParaRPr/>
          </a:p>
          <a:p>
            <a:pPr marL="742950" lvl="1" indent="-285750">
              <a:buSzPct val="100000"/>
              <a:buFont typeface="Arial"/>
              <a:buChar char="•"/>
              <a:defRPr sz="2000">
                <a:latin typeface="Arial"/>
                <a:ea typeface="Arial"/>
                <a:cs typeface="Arial"/>
                <a:sym typeface="Arial"/>
              </a:defRPr>
            </a:pPr>
            <a:r>
              <a:t>Re-do the Terminal example from class today. </a:t>
            </a:r>
          </a:p>
          <a:p>
            <a:pPr marL="742950" lvl="1" indent="-285750">
              <a:buSzPct val="100000"/>
              <a:buFont typeface="Arial"/>
              <a:buChar char="•"/>
              <a:defRPr sz="2000">
                <a:latin typeface="Arial"/>
                <a:ea typeface="Arial"/>
                <a:cs typeface="Arial"/>
                <a:sym typeface="Arial"/>
              </a:defRPr>
            </a:pPr>
            <a:endParaRPr/>
          </a:p>
          <a:p>
            <a:pPr marL="742950" lvl="1" indent="-285750">
              <a:buSzPct val="100000"/>
              <a:buFont typeface="Arial"/>
              <a:buChar char="•"/>
              <a:defRPr sz="2000">
                <a:latin typeface="Arial"/>
                <a:ea typeface="Arial"/>
                <a:cs typeface="Arial"/>
                <a:sym typeface="Arial"/>
              </a:defRPr>
            </a:pPr>
            <a:r>
              <a:t>Re-do the HTML example from class today. </a:t>
            </a:r>
          </a:p>
          <a:p>
            <a:pPr marL="1200150" lvl="2" indent="-285750">
              <a:buSzPct val="100000"/>
              <a:buFont typeface="Arial"/>
              <a:buChar char="•"/>
              <a:defRPr sz="2000">
                <a:latin typeface="Arial"/>
                <a:ea typeface="Arial"/>
                <a:cs typeface="Arial"/>
                <a:sym typeface="Arial"/>
              </a:defRPr>
            </a:pPr>
            <a:endParaRPr/>
          </a:p>
          <a:p>
            <a:pPr marL="1200150" lvl="2" indent="-285750">
              <a:buSzPct val="100000"/>
              <a:buFont typeface="Arial"/>
              <a:buChar char="•"/>
              <a:defRPr sz="2000">
                <a:latin typeface="Arial"/>
                <a:ea typeface="Arial"/>
                <a:cs typeface="Arial"/>
                <a:sym typeface="Arial"/>
              </a:defRPr>
            </a:pPr>
            <a:r>
              <a:t>Watch the Walkthrough Video if you felt a bit lost.  </a:t>
            </a:r>
          </a:p>
          <a:p>
            <a:pPr marL="742950" lvl="1" indent="-285750">
              <a:buSzPct val="100000"/>
              <a:buFont typeface="Arial"/>
              <a:buChar char="•"/>
              <a:defRPr sz="2000">
                <a:latin typeface="Arial"/>
                <a:ea typeface="Arial"/>
                <a:cs typeface="Arial"/>
                <a:sym typeface="Arial"/>
              </a:defRPr>
            </a:pPr>
            <a:endParaRPr/>
          </a:p>
          <a:p>
            <a:pPr marL="285750" indent="-285750">
              <a:buSzPct val="100000"/>
              <a:buFont typeface="Arial"/>
              <a:buChar char="•"/>
              <a:defRPr sz="2000">
                <a:latin typeface="Arial"/>
                <a:ea typeface="Arial"/>
                <a:cs typeface="Arial"/>
                <a:sym typeface="Arial"/>
              </a:defRPr>
            </a:pPr>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Title 1"/>
          <p:cNvSpPr txBox="1">
            <a:spLocks noGrp="1"/>
          </p:cNvSpPr>
          <p:nvPr>
            <p:ph type="title"/>
          </p:nvPr>
        </p:nvSpPr>
        <p:spPr>
          <a:xfrm>
            <a:off x="304799" y="-1"/>
            <a:ext cx="5470528" cy="653856"/>
          </a:xfrm>
          <a:prstGeom prst="rect">
            <a:avLst/>
          </a:prstGeom>
        </p:spPr>
        <p:txBody>
          <a:bodyPr/>
          <a:lstStyle/>
          <a:p>
            <a:r>
              <a:t>Your Goal = Our Goal</a:t>
            </a:r>
          </a:p>
        </p:txBody>
      </p:sp>
      <p:sp>
        <p:nvSpPr>
          <p:cNvPr id="281" name="Content Placeholder 2"/>
          <p:cNvSpPr txBox="1"/>
          <p:nvPr/>
        </p:nvSpPr>
        <p:spPr>
          <a:xfrm>
            <a:off x="289559" y="762000"/>
            <a:ext cx="8583816" cy="34558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indent="228600" algn="ctr">
              <a:lnSpc>
                <a:spcPct val="90000"/>
              </a:lnSpc>
              <a:defRPr sz="3200">
                <a:latin typeface="Arial"/>
                <a:ea typeface="Arial"/>
                <a:cs typeface="Arial"/>
                <a:sym typeface="Arial"/>
              </a:defRPr>
            </a:pPr>
            <a:endParaRPr/>
          </a:p>
          <a:p>
            <a:pPr indent="228600" algn="ctr">
              <a:lnSpc>
                <a:spcPct val="90000"/>
              </a:lnSpc>
              <a:defRPr sz="3200">
                <a:latin typeface="Arial"/>
                <a:ea typeface="Arial"/>
                <a:cs typeface="Arial"/>
                <a:sym typeface="Arial"/>
              </a:defRPr>
            </a:pPr>
            <a:endParaRPr/>
          </a:p>
          <a:p>
            <a:pPr indent="228600" algn="ctr">
              <a:lnSpc>
                <a:spcPct val="90000"/>
              </a:lnSpc>
              <a:defRPr sz="3200">
                <a:latin typeface="Arial"/>
                <a:ea typeface="Arial"/>
                <a:cs typeface="Arial"/>
                <a:sym typeface="Arial"/>
              </a:defRPr>
            </a:pPr>
            <a:endParaRPr/>
          </a:p>
          <a:p>
            <a:pPr indent="228600" algn="ctr">
              <a:lnSpc>
                <a:spcPct val="90000"/>
              </a:lnSpc>
              <a:defRPr sz="3200">
                <a:latin typeface="Arial"/>
                <a:ea typeface="Arial"/>
                <a:cs typeface="Arial"/>
                <a:sym typeface="Arial"/>
              </a:defRPr>
            </a:pPr>
            <a:endParaRPr/>
          </a:p>
          <a:p>
            <a:pPr indent="228600" algn="ctr">
              <a:lnSpc>
                <a:spcPct val="90000"/>
              </a:lnSpc>
              <a:defRPr sz="3200">
                <a:latin typeface="Arial"/>
                <a:ea typeface="Arial"/>
                <a:cs typeface="Arial"/>
                <a:sym typeface="Arial"/>
              </a:defRPr>
            </a:pPr>
            <a:endParaRPr/>
          </a:p>
          <a:p>
            <a:pPr indent="228600" algn="ctr">
              <a:lnSpc>
                <a:spcPct val="90000"/>
              </a:lnSpc>
              <a:defRPr sz="3200">
                <a:latin typeface="Arial"/>
                <a:ea typeface="Arial"/>
                <a:cs typeface="Arial"/>
                <a:sym typeface="Arial"/>
              </a:defRPr>
            </a:pPr>
            <a:r>
              <a:t>As instructors, </a:t>
            </a:r>
            <a:endParaRPr sz="2800"/>
          </a:p>
          <a:p>
            <a:pPr indent="228600" algn="ctr">
              <a:lnSpc>
                <a:spcPct val="90000"/>
              </a:lnSpc>
              <a:defRPr sz="3200" b="1">
                <a:latin typeface="Arial"/>
                <a:ea typeface="Arial"/>
                <a:cs typeface="Arial"/>
                <a:sym typeface="Arial"/>
              </a:defRPr>
            </a:pPr>
            <a:r>
              <a:t>we take your goals </a:t>
            </a:r>
            <a:r>
              <a:rPr u="sng"/>
              <a:t>very, </a:t>
            </a:r>
            <a:r>
              <a:rPr i="1" u="sng"/>
              <a:t>very</a:t>
            </a:r>
            <a:r>
              <a:rPr u="sng"/>
              <a:t> seriously.</a:t>
            </a:r>
            <a:endParaRPr sz="280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Title 1"/>
          <p:cNvSpPr txBox="1">
            <a:spLocks noGrp="1"/>
          </p:cNvSpPr>
          <p:nvPr>
            <p:ph type="title"/>
          </p:nvPr>
        </p:nvSpPr>
        <p:spPr>
          <a:xfrm>
            <a:off x="304799" y="-1"/>
            <a:ext cx="5470528" cy="653856"/>
          </a:xfrm>
          <a:prstGeom prst="rect">
            <a:avLst/>
          </a:prstGeom>
        </p:spPr>
        <p:txBody>
          <a:bodyPr/>
          <a:lstStyle/>
          <a:p>
            <a:r>
              <a:t>Support Team</a:t>
            </a:r>
          </a:p>
        </p:txBody>
      </p:sp>
      <p:sp>
        <p:nvSpPr>
          <p:cNvPr id="284" name="Content Placeholder 2"/>
          <p:cNvSpPr txBox="1"/>
          <p:nvPr/>
        </p:nvSpPr>
        <p:spPr>
          <a:xfrm>
            <a:off x="289559" y="762000"/>
            <a:ext cx="8583816" cy="55507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indent="228600">
              <a:lnSpc>
                <a:spcPct val="90000"/>
              </a:lnSpc>
              <a:defRPr sz="1500" b="1">
                <a:latin typeface="Arial"/>
                <a:ea typeface="Arial"/>
                <a:cs typeface="Arial"/>
                <a:sym typeface="Arial"/>
              </a:defRPr>
            </a:pPr>
            <a:endParaRPr/>
          </a:p>
          <a:p>
            <a:pPr indent="228600">
              <a:lnSpc>
                <a:spcPct val="90000"/>
              </a:lnSpc>
              <a:defRPr sz="3200" b="1">
                <a:latin typeface="Arial"/>
                <a:ea typeface="Arial"/>
                <a:cs typeface="Arial"/>
                <a:sym typeface="Arial"/>
              </a:defRPr>
            </a:pPr>
            <a:r>
              <a:t>Our Promise:</a:t>
            </a:r>
            <a:endParaRPr sz="2800"/>
          </a:p>
          <a:p>
            <a:pPr indent="228600">
              <a:lnSpc>
                <a:spcPct val="90000"/>
              </a:lnSpc>
              <a:defRPr sz="2400">
                <a:latin typeface="Arial"/>
                <a:ea typeface="Arial"/>
                <a:cs typeface="Arial"/>
                <a:sym typeface="Arial"/>
              </a:defRPr>
            </a:pPr>
            <a:r>
              <a:t>If you’re willing to put in the time – and you take our advice, we’re here to help you </a:t>
            </a:r>
            <a:r>
              <a:rPr u="sng"/>
              <a:t>100% of the way</a:t>
            </a:r>
            <a:r>
              <a:t>. </a:t>
            </a:r>
            <a:endParaRPr sz="2800"/>
          </a:p>
          <a:p>
            <a:pPr indent="228600">
              <a:lnSpc>
                <a:spcPct val="90000"/>
              </a:lnSpc>
              <a:defRPr sz="2400">
                <a:latin typeface="Arial"/>
                <a:ea typeface="Arial"/>
                <a:cs typeface="Arial"/>
                <a:sym typeface="Arial"/>
              </a:defRPr>
            </a:pPr>
            <a:endParaRPr sz="2800"/>
          </a:p>
          <a:p>
            <a:pPr indent="228600">
              <a:lnSpc>
                <a:spcPct val="90000"/>
              </a:lnSpc>
              <a:defRPr sz="2400">
                <a:latin typeface="Arial"/>
                <a:ea typeface="Arial"/>
                <a:cs typeface="Arial"/>
                <a:sym typeface="Arial"/>
              </a:defRPr>
            </a:pPr>
            <a:r>
              <a:t>This goes for everyone working behind the program:</a:t>
            </a:r>
            <a:endParaRPr sz="2800"/>
          </a:p>
          <a:p>
            <a:pPr lvl="1" indent="685800">
              <a:lnSpc>
                <a:spcPct val="90000"/>
              </a:lnSpc>
              <a:defRPr sz="2400">
                <a:latin typeface="Arial"/>
                <a:ea typeface="Arial"/>
                <a:cs typeface="Arial"/>
                <a:sym typeface="Arial"/>
              </a:defRPr>
            </a:pPr>
            <a:endParaRPr sz="2800"/>
          </a:p>
          <a:p>
            <a:pPr marL="1028700" lvl="1" indent="-342900">
              <a:lnSpc>
                <a:spcPct val="90000"/>
              </a:lnSpc>
              <a:buSzPct val="100000"/>
              <a:buFont typeface="Arial"/>
              <a:buChar char="•"/>
              <a:defRPr sz="2400">
                <a:latin typeface="Arial"/>
                <a:ea typeface="Arial"/>
                <a:cs typeface="Arial"/>
                <a:sym typeface="Arial"/>
              </a:defRPr>
            </a:pPr>
            <a:r>
              <a:t>Instructors</a:t>
            </a:r>
          </a:p>
          <a:p>
            <a:pPr marL="1028700" lvl="1" indent="-342900">
              <a:lnSpc>
                <a:spcPct val="90000"/>
              </a:lnSpc>
              <a:buSzPct val="100000"/>
              <a:buFont typeface="Arial"/>
              <a:buChar char="•"/>
              <a:defRPr sz="2400">
                <a:latin typeface="Arial"/>
                <a:ea typeface="Arial"/>
                <a:cs typeface="Arial"/>
                <a:sym typeface="Arial"/>
              </a:defRPr>
            </a:pPr>
            <a:endParaRPr/>
          </a:p>
          <a:p>
            <a:pPr marL="1028700" lvl="1" indent="-342900">
              <a:lnSpc>
                <a:spcPct val="90000"/>
              </a:lnSpc>
              <a:buSzPct val="100000"/>
              <a:buFont typeface="Arial"/>
              <a:buChar char="•"/>
              <a:defRPr sz="2400">
                <a:latin typeface="Arial"/>
                <a:ea typeface="Arial"/>
                <a:cs typeface="Arial"/>
                <a:sym typeface="Arial"/>
              </a:defRPr>
            </a:pPr>
            <a:r>
              <a:t>TAs </a:t>
            </a:r>
          </a:p>
          <a:p>
            <a:pPr marL="1028700" lvl="1" indent="-342900">
              <a:lnSpc>
                <a:spcPct val="90000"/>
              </a:lnSpc>
              <a:buSzPct val="100000"/>
              <a:buFont typeface="Arial"/>
              <a:buChar char="•"/>
              <a:defRPr sz="2400">
                <a:latin typeface="Arial"/>
                <a:ea typeface="Arial"/>
                <a:cs typeface="Arial"/>
                <a:sym typeface="Arial"/>
              </a:defRPr>
            </a:pPr>
            <a:endParaRPr/>
          </a:p>
          <a:p>
            <a:pPr marL="1028700" lvl="1" indent="-342900">
              <a:lnSpc>
                <a:spcPct val="90000"/>
              </a:lnSpc>
              <a:buSzPct val="100000"/>
              <a:buFont typeface="Arial"/>
              <a:buChar char="•"/>
              <a:defRPr sz="2400">
                <a:latin typeface="Arial"/>
                <a:ea typeface="Arial"/>
                <a:cs typeface="Arial"/>
                <a:sym typeface="Arial"/>
              </a:defRPr>
            </a:pPr>
            <a:r>
              <a:t>Student Success Team</a:t>
            </a:r>
          </a:p>
          <a:p>
            <a:pPr marL="1028700" lvl="1" indent="-342900">
              <a:lnSpc>
                <a:spcPct val="90000"/>
              </a:lnSpc>
              <a:buSzPct val="100000"/>
              <a:buFont typeface="Arial"/>
              <a:buChar char="•"/>
              <a:defRPr sz="2400">
                <a:latin typeface="Arial"/>
                <a:ea typeface="Arial"/>
                <a:cs typeface="Arial"/>
                <a:sym typeface="Arial"/>
              </a:defRPr>
            </a:pPr>
            <a:endParaRPr/>
          </a:p>
          <a:p>
            <a:pPr marL="1028700" lvl="1" indent="-342900">
              <a:lnSpc>
                <a:spcPct val="90000"/>
              </a:lnSpc>
              <a:buSzPct val="100000"/>
              <a:buFont typeface="Arial"/>
              <a:buChar char="•"/>
              <a:defRPr sz="2400">
                <a:latin typeface="Arial"/>
                <a:ea typeface="Arial"/>
                <a:cs typeface="Arial"/>
                <a:sym typeface="Arial"/>
              </a:defRPr>
            </a:pPr>
            <a:r>
              <a:t>Career Coaches</a:t>
            </a:r>
          </a:p>
          <a:p>
            <a:pPr marL="1028700" lvl="1" indent="-342900">
              <a:lnSpc>
                <a:spcPct val="90000"/>
              </a:lnSpc>
              <a:buSzPct val="100000"/>
              <a:buFont typeface="Arial"/>
              <a:buChar char="•"/>
              <a:defRPr sz="2400">
                <a:latin typeface="Arial"/>
                <a:ea typeface="Arial"/>
                <a:cs typeface="Arial"/>
                <a:sym typeface="Arial"/>
              </a:defRPr>
            </a:pPr>
            <a:endParaRPr/>
          </a:p>
          <a:p>
            <a:pPr marL="1028700" lvl="1" indent="-342900">
              <a:lnSpc>
                <a:spcPct val="90000"/>
              </a:lnSpc>
              <a:buSzPct val="100000"/>
              <a:buFont typeface="Arial"/>
              <a:buChar char="•"/>
              <a:defRPr sz="2400">
                <a:latin typeface="Arial"/>
                <a:ea typeface="Arial"/>
                <a:cs typeface="Arial"/>
                <a:sym typeface="Arial"/>
              </a:defRPr>
            </a:pPr>
            <a:r>
              <a:t>Everyone Else!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Title 1"/>
          <p:cNvSpPr txBox="1">
            <a:spLocks noGrp="1"/>
          </p:cNvSpPr>
          <p:nvPr>
            <p:ph type="title"/>
          </p:nvPr>
        </p:nvSpPr>
        <p:spPr>
          <a:xfrm>
            <a:off x="304799" y="-1"/>
            <a:ext cx="5470528" cy="653856"/>
          </a:xfrm>
          <a:prstGeom prst="rect">
            <a:avLst/>
          </a:prstGeom>
        </p:spPr>
        <p:txBody>
          <a:bodyPr/>
          <a:lstStyle/>
          <a:p>
            <a:r>
              <a:t>But Remember…</a:t>
            </a:r>
          </a:p>
        </p:txBody>
      </p:sp>
      <p:sp>
        <p:nvSpPr>
          <p:cNvPr id="289" name="Content Placeholder 2"/>
          <p:cNvSpPr txBox="1"/>
          <p:nvPr/>
        </p:nvSpPr>
        <p:spPr>
          <a:xfrm>
            <a:off x="152399" y="1066800"/>
            <a:ext cx="8583816" cy="26619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indent="228600" algn="ctr">
              <a:lnSpc>
                <a:spcPct val="90000"/>
              </a:lnSpc>
              <a:defRPr sz="4800">
                <a:latin typeface="Arial"/>
                <a:ea typeface="Arial"/>
                <a:cs typeface="Arial"/>
                <a:sym typeface="Arial"/>
              </a:defRPr>
            </a:pPr>
            <a:endParaRPr/>
          </a:p>
          <a:p>
            <a:pPr indent="228600" algn="ctr">
              <a:lnSpc>
                <a:spcPct val="90000"/>
              </a:lnSpc>
              <a:defRPr sz="4800">
                <a:latin typeface="Arial"/>
                <a:ea typeface="Arial"/>
                <a:cs typeface="Arial"/>
                <a:sym typeface="Arial"/>
              </a:defRPr>
            </a:pPr>
            <a:endParaRPr/>
          </a:p>
          <a:p>
            <a:pPr indent="228600" algn="ctr">
              <a:lnSpc>
                <a:spcPct val="90000"/>
              </a:lnSpc>
              <a:defRPr sz="4800">
                <a:latin typeface="Arial"/>
                <a:ea typeface="Arial"/>
                <a:cs typeface="Arial"/>
                <a:sym typeface="Arial"/>
              </a:defRPr>
            </a:pPr>
            <a:endParaRPr/>
          </a:p>
          <a:p>
            <a:pPr indent="228600" algn="ctr">
              <a:lnSpc>
                <a:spcPct val="90000"/>
              </a:lnSpc>
              <a:defRPr sz="4800">
                <a:latin typeface="Arial"/>
                <a:ea typeface="Arial"/>
                <a:cs typeface="Arial"/>
                <a:sym typeface="Arial"/>
              </a:defRPr>
            </a:pPr>
            <a:r>
              <a:t>Nothing good comes easy.</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Title 1"/>
          <p:cNvSpPr txBox="1">
            <a:spLocks noGrp="1"/>
          </p:cNvSpPr>
          <p:nvPr>
            <p:ph type="title"/>
          </p:nvPr>
        </p:nvSpPr>
        <p:spPr>
          <a:xfrm>
            <a:off x="390606" y="2953542"/>
            <a:ext cx="8229601" cy="871860"/>
          </a:xfrm>
          <a:prstGeom prst="rect">
            <a:avLst/>
          </a:prstGeom>
        </p:spPr>
        <p:txBody>
          <a:bodyPr/>
          <a:lstStyle/>
          <a:p>
            <a:r>
              <a:t>On Keys To Success…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theme/theme1.xml><?xml version="1.0" encoding="utf-8"?>
<a:theme xmlns:a="http://schemas.openxmlformats.org/drawingml/2006/main"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UCF - Theme">
      <a:majorFont>
        <a:latin typeface="Calibri"/>
        <a:ea typeface="Calibri"/>
        <a:cs typeface="Calibri"/>
      </a:majorFont>
      <a:minorFont>
        <a:latin typeface="Helvetica"/>
        <a:ea typeface="Helvetica"/>
        <a:cs typeface="Helvetica"/>
      </a:minorFont>
    </a:fontScheme>
    <a:fmtScheme name="UCF -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UCF - Theme">
      <a:majorFont>
        <a:latin typeface="Calibri"/>
        <a:ea typeface="Calibri"/>
        <a:cs typeface="Calibri"/>
      </a:majorFont>
      <a:minorFont>
        <a:latin typeface="Helvetica"/>
        <a:ea typeface="Helvetica"/>
        <a:cs typeface="Helvetica"/>
      </a:minorFont>
    </a:fontScheme>
    <a:fmtScheme name="UCF -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TotalTime>
  <Words>2258</Words>
  <Application>Microsoft Office PowerPoint</Application>
  <PresentationFormat>On-screen Show (4:3)</PresentationFormat>
  <Paragraphs>406</Paragraphs>
  <Slides>52</Slides>
  <Notes>30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52</vt:i4>
      </vt:variant>
    </vt:vector>
  </HeadingPairs>
  <TitlesOfParts>
    <vt:vector size="56" baseType="lpstr">
      <vt:lpstr>Arial</vt:lpstr>
      <vt:lpstr>Calibri</vt:lpstr>
      <vt:lpstr>Calibri Light</vt:lpstr>
      <vt:lpstr>UCF - Theme</vt:lpstr>
      <vt:lpstr>The Zen of Coding</vt:lpstr>
      <vt:lpstr>Quick Introductions! (30 seconds)</vt:lpstr>
      <vt:lpstr>The Path of Learning</vt:lpstr>
      <vt:lpstr>Your Goals...</vt:lpstr>
      <vt:lpstr>Your Goals...</vt:lpstr>
      <vt:lpstr>Your Goal = Our Goal</vt:lpstr>
      <vt:lpstr>Support Team</vt:lpstr>
      <vt:lpstr>But Remember…</vt:lpstr>
      <vt:lpstr>On Keys To Success…</vt:lpstr>
      <vt:lpstr>Don’t Be This Guy…</vt:lpstr>
      <vt:lpstr>This Should Be You.</vt:lpstr>
      <vt:lpstr>Our Mantra for Today and Beyond…</vt:lpstr>
      <vt:lpstr>Our Mantra for Today and Beyond…</vt:lpstr>
      <vt:lpstr>PowerPoint Presentation</vt:lpstr>
      <vt:lpstr>The Path of Learning</vt:lpstr>
      <vt:lpstr>Nothing Comes Easy…</vt:lpstr>
      <vt:lpstr>Obstacle #1 – The Great Confusion</vt:lpstr>
      <vt:lpstr>Obstacle #2 – The Great Doubt</vt:lpstr>
      <vt:lpstr>Obstacle #3 – The Great Distance</vt:lpstr>
      <vt:lpstr>Nothing Comes Easy…</vt:lpstr>
      <vt:lpstr>Learning is “Frustrating”</vt:lpstr>
      <vt:lpstr>Advice for the Journey</vt:lpstr>
      <vt:lpstr>Advice for the Journey</vt:lpstr>
      <vt:lpstr>Advice for the Journey</vt:lpstr>
      <vt:lpstr>But remember…</vt:lpstr>
      <vt:lpstr>Google Fu – The Most Important Skill of All</vt:lpstr>
      <vt:lpstr>Course Structure</vt:lpstr>
      <vt:lpstr>Daily Schedule</vt:lpstr>
      <vt:lpstr>Daily Schedule</vt:lpstr>
      <vt:lpstr>Pre-Work</vt:lpstr>
      <vt:lpstr>Software Checklist</vt:lpstr>
      <vt:lpstr>Accounts Checklist</vt:lpstr>
      <vt:lpstr>Self-Check</vt:lpstr>
      <vt:lpstr>On the Modern Web</vt:lpstr>
      <vt:lpstr>Full-Stack Development?</vt:lpstr>
      <vt:lpstr>The “Magic” of YouTube</vt:lpstr>
      <vt:lpstr>Full-Stack Development</vt:lpstr>
      <vt:lpstr>Full-Stack Development</vt:lpstr>
      <vt:lpstr>Full-Stack Development</vt:lpstr>
      <vt:lpstr>Let’s Get Crackin!</vt:lpstr>
      <vt:lpstr>Intro to Console / Terminal</vt:lpstr>
      <vt:lpstr>INSTRUCTOR DEMO</vt:lpstr>
      <vt:lpstr>&gt; YOUR TURN!</vt:lpstr>
      <vt:lpstr>&gt; YOUR TURN!</vt:lpstr>
      <vt:lpstr>Intro to Console</vt:lpstr>
      <vt:lpstr>Hello, HTML</vt:lpstr>
      <vt:lpstr>&lt;title&gt; Intro to HTML &lt;/title&gt;</vt:lpstr>
      <vt:lpstr>&gt; YOUR TURN</vt:lpstr>
      <vt:lpstr>YouTube Video Walkthrough!</vt:lpstr>
      <vt:lpstr>&lt;title&gt; Intro to HTML &lt;/title&gt;</vt:lpstr>
      <vt:lpstr>Homework!</vt:lpstr>
      <vt:lpstr>Homework “Due”: Next Class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Zen of Coding</dc:title>
  <cp:lastModifiedBy>langhamerm@gmail.com</cp:lastModifiedBy>
  <cp:revision>3</cp:revision>
  <dcterms:modified xsi:type="dcterms:W3CDTF">2019-10-07T16:50:24Z</dcterms:modified>
</cp:coreProperties>
</file>